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5" r:id="rId2"/>
  </p:sldIdLst>
  <p:sldSz cx="7559675" cy="1069181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6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 Birchall" userId="90c7f015-72e5-4b3f-a46f-8d1f346ca983" providerId="ADAL" clId="{FBC78F74-3354-41C7-A4F6-4982FA16E87F}"/>
    <pc:docChg chg="modSld">
      <pc:chgData name="M Birchall" userId="90c7f015-72e5-4b3f-a46f-8d1f346ca983" providerId="ADAL" clId="{FBC78F74-3354-41C7-A4F6-4982FA16E87F}" dt="2026-03-13T15:08:04.204" v="0" actId="1076"/>
      <pc:docMkLst>
        <pc:docMk/>
      </pc:docMkLst>
      <pc:sldChg chg="modSp mod">
        <pc:chgData name="M Birchall" userId="90c7f015-72e5-4b3f-a46f-8d1f346ca983" providerId="ADAL" clId="{FBC78F74-3354-41C7-A4F6-4982FA16E87F}" dt="2026-03-13T15:08:04.204" v="0" actId="1076"/>
        <pc:sldMkLst>
          <pc:docMk/>
          <pc:sldMk cId="3324953289" sldId="265"/>
        </pc:sldMkLst>
        <pc:spChg chg="mod">
          <ac:chgData name="M Birchall" userId="90c7f015-72e5-4b3f-a46f-8d1f346ca983" providerId="ADAL" clId="{FBC78F74-3354-41C7-A4F6-4982FA16E87F}" dt="2026-03-13T15:08:04.204" v="0" actId="1076"/>
          <ac:spMkLst>
            <pc:docMk/>
            <pc:sldMk cId="3324953289" sldId="265"/>
            <ac:spMk id="14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6A49267-B747-4B93-8960-ED2256757D82}" type="datetimeFigureOut">
              <a:rPr lang="en-GB" smtClean="0"/>
              <a:t>13/03/2026</a:t>
            </a:fld>
            <a:endParaRPr lang="en-GB"/>
          </a:p>
        </p:txBody>
      </p:sp>
      <p:sp>
        <p:nvSpPr>
          <p:cNvPr id="4" name="Slide Image Placeholder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0B16A4C-F6DE-4998-809F-11BDBFCC1FA0}" type="slidenum">
              <a:rPr lang="en-GB" smtClean="0"/>
              <a:t>‹#›</a:t>
            </a:fld>
            <a:endParaRPr lang="en-GB"/>
          </a:p>
        </p:txBody>
      </p:sp>
    </p:spTree>
    <p:extLst>
      <p:ext uri="{BB962C8B-B14F-4D97-AF65-F5344CB8AC3E}">
        <p14:creationId xmlns:p14="http://schemas.microsoft.com/office/powerpoint/2010/main" val="1114417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13075" y="1931988"/>
            <a:ext cx="3684588" cy="52133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E0A575A-FE42-F34E-BE8D-35435E3FEA7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698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857"/>
            </a:lvl1pPr>
          </a:lstStyle>
          <a:p>
            <a:r>
              <a:rPr lang="en-US"/>
              <a:t>Click to edit Master title style</a:t>
            </a:r>
          </a:p>
        </p:txBody>
      </p:sp>
      <p:sp>
        <p:nvSpPr>
          <p:cNvPr id="3" name="Subtitle 2"/>
          <p:cNvSpPr>
            <a:spLocks noGrp="1"/>
          </p:cNvSpPr>
          <p:nvPr>
            <p:ph type="subTitle" idx="1"/>
          </p:nvPr>
        </p:nvSpPr>
        <p:spPr>
          <a:xfrm>
            <a:off x="944960" y="5615678"/>
            <a:ext cx="5669756" cy="2581379"/>
          </a:xfrm>
        </p:spPr>
        <p:txBody>
          <a:bodyPr/>
          <a:lstStyle>
            <a:lvl1pPr marL="0" indent="0" algn="ctr">
              <a:buNone/>
              <a:defRPr sz="1943"/>
            </a:lvl1pPr>
            <a:lvl2pPr marL="370092" indent="0" algn="ctr">
              <a:buNone/>
              <a:defRPr sz="1619"/>
            </a:lvl2pPr>
            <a:lvl3pPr marL="740184" indent="0" algn="ctr">
              <a:buNone/>
              <a:defRPr sz="1457"/>
            </a:lvl3pPr>
            <a:lvl4pPr marL="1110276" indent="0" algn="ctr">
              <a:buNone/>
              <a:defRPr sz="1295"/>
            </a:lvl4pPr>
            <a:lvl5pPr marL="1480368" indent="0" algn="ctr">
              <a:buNone/>
              <a:defRPr sz="1295"/>
            </a:lvl5pPr>
            <a:lvl6pPr marL="1850460" indent="0" algn="ctr">
              <a:buNone/>
              <a:defRPr sz="1295"/>
            </a:lvl6pPr>
            <a:lvl7pPr marL="2220552" indent="0" algn="ctr">
              <a:buNone/>
              <a:defRPr sz="1295"/>
            </a:lvl7pPr>
            <a:lvl8pPr marL="2590644" indent="0" algn="ctr">
              <a:buNone/>
              <a:defRPr sz="1295"/>
            </a:lvl8pPr>
            <a:lvl9pPr marL="2960736" indent="0" algn="ctr">
              <a:buNone/>
              <a:defRPr sz="1295"/>
            </a:lvl9pPr>
          </a:lstStyle>
          <a:p>
            <a:r>
              <a:rPr lang="en-US"/>
              <a:t>Click to edit Master subtitle style</a:t>
            </a:r>
          </a:p>
        </p:txBody>
      </p:sp>
      <p:sp>
        <p:nvSpPr>
          <p:cNvPr id="4" name="Date Placeholder 3"/>
          <p:cNvSpPr>
            <a:spLocks noGrp="1"/>
          </p:cNvSpPr>
          <p:nvPr>
            <p:ph type="dt" sz="half" idx="10"/>
          </p:nvPr>
        </p:nvSpPr>
        <p:spPr/>
        <p:txBody>
          <a:bodyPr/>
          <a:lstStyle/>
          <a:p>
            <a:fld id="{DEF78EA7-B45B-4203-B34C-5DDD6848E4EB}" type="datetimeFigureOut">
              <a:rPr lang="en-GB" smtClean="0"/>
              <a:t>13/03/2026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355840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13/03/2026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816356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1"/>
            <a:ext cx="1630055" cy="90608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19728" y="569241"/>
            <a:ext cx="4795669" cy="9060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13/03/2026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984769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13/03/2026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151651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857"/>
            </a:lvl1pPr>
          </a:lstStyle>
          <a:p>
            <a:r>
              <a:rPr lang="en-US"/>
              <a:t>Click to edit Master title style</a:t>
            </a:r>
          </a:p>
        </p:txBody>
      </p:sp>
      <p:sp>
        <p:nvSpPr>
          <p:cNvPr id="3" name="Text Placeholder 2"/>
          <p:cNvSpPr>
            <a:spLocks noGrp="1"/>
          </p:cNvSpPr>
          <p:nvPr>
            <p:ph type="body" idx="1"/>
          </p:nvPr>
        </p:nvSpPr>
        <p:spPr>
          <a:xfrm>
            <a:off x="515791" y="7155103"/>
            <a:ext cx="6520220" cy="2338834"/>
          </a:xfrm>
        </p:spPr>
        <p:txBody>
          <a:bodyPr/>
          <a:lstStyle>
            <a:lvl1pPr marL="0" indent="0">
              <a:buNone/>
              <a:defRPr sz="1943">
                <a:solidFill>
                  <a:schemeClr val="tx1"/>
                </a:solidFill>
              </a:defRPr>
            </a:lvl1pPr>
            <a:lvl2pPr marL="370092" indent="0">
              <a:buNone/>
              <a:defRPr sz="1619">
                <a:solidFill>
                  <a:schemeClr val="tx1">
                    <a:tint val="75000"/>
                  </a:schemeClr>
                </a:solidFill>
              </a:defRPr>
            </a:lvl2pPr>
            <a:lvl3pPr marL="740184" indent="0">
              <a:buNone/>
              <a:defRPr sz="1457">
                <a:solidFill>
                  <a:schemeClr val="tx1">
                    <a:tint val="75000"/>
                  </a:schemeClr>
                </a:solidFill>
              </a:defRPr>
            </a:lvl3pPr>
            <a:lvl4pPr marL="1110276" indent="0">
              <a:buNone/>
              <a:defRPr sz="1295">
                <a:solidFill>
                  <a:schemeClr val="tx1">
                    <a:tint val="75000"/>
                  </a:schemeClr>
                </a:solidFill>
              </a:defRPr>
            </a:lvl4pPr>
            <a:lvl5pPr marL="1480368" indent="0">
              <a:buNone/>
              <a:defRPr sz="1295">
                <a:solidFill>
                  <a:schemeClr val="tx1">
                    <a:tint val="75000"/>
                  </a:schemeClr>
                </a:solidFill>
              </a:defRPr>
            </a:lvl5pPr>
            <a:lvl6pPr marL="1850460" indent="0">
              <a:buNone/>
              <a:defRPr sz="1295">
                <a:solidFill>
                  <a:schemeClr val="tx1">
                    <a:tint val="75000"/>
                  </a:schemeClr>
                </a:solidFill>
              </a:defRPr>
            </a:lvl6pPr>
            <a:lvl7pPr marL="2220552" indent="0">
              <a:buNone/>
              <a:defRPr sz="1295">
                <a:solidFill>
                  <a:schemeClr val="tx1">
                    <a:tint val="75000"/>
                  </a:schemeClr>
                </a:solidFill>
              </a:defRPr>
            </a:lvl7pPr>
            <a:lvl8pPr marL="2590644" indent="0">
              <a:buNone/>
              <a:defRPr sz="1295">
                <a:solidFill>
                  <a:schemeClr val="tx1">
                    <a:tint val="75000"/>
                  </a:schemeClr>
                </a:solidFill>
              </a:defRPr>
            </a:lvl8pPr>
            <a:lvl9pPr marL="2960736" indent="0">
              <a:buNone/>
              <a:defRPr sz="1295">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F78EA7-B45B-4203-B34C-5DDD6848E4EB}" type="datetimeFigureOut">
              <a:rPr lang="en-GB" smtClean="0"/>
              <a:t>13/03/2026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756597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9728" y="2846200"/>
            <a:ext cx="3212862" cy="67838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27086" y="2846200"/>
            <a:ext cx="3212862" cy="67838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F78EA7-B45B-4203-B34C-5DDD6848E4EB}" type="datetimeFigureOut">
              <a:rPr lang="en-GB" smtClean="0"/>
              <a:t>13/03/2026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22310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3" y="569242"/>
            <a:ext cx="6520220" cy="2066590"/>
          </a:xfrm>
        </p:spPr>
        <p:txBody>
          <a:bodyPr/>
          <a:lstStyle/>
          <a:p>
            <a:r>
              <a:rPr lang="en-US"/>
              <a:t>Click to edit Master title style</a:t>
            </a:r>
          </a:p>
        </p:txBody>
      </p:sp>
      <p:sp>
        <p:nvSpPr>
          <p:cNvPr id="3" name="Text Placeholder 2"/>
          <p:cNvSpPr>
            <a:spLocks noGrp="1"/>
          </p:cNvSpPr>
          <p:nvPr>
            <p:ph type="body" idx="1"/>
          </p:nvPr>
        </p:nvSpPr>
        <p:spPr>
          <a:xfrm>
            <a:off x="520713" y="2620981"/>
            <a:ext cx="3198096" cy="1284502"/>
          </a:xfrm>
        </p:spPr>
        <p:txBody>
          <a:bodyPr anchor="b"/>
          <a:lstStyle>
            <a:lvl1pPr marL="0" indent="0">
              <a:buNone/>
              <a:defRPr sz="1943" b="1"/>
            </a:lvl1pPr>
            <a:lvl2pPr marL="370092" indent="0">
              <a:buNone/>
              <a:defRPr sz="1619" b="1"/>
            </a:lvl2pPr>
            <a:lvl3pPr marL="740184" indent="0">
              <a:buNone/>
              <a:defRPr sz="1457" b="1"/>
            </a:lvl3pPr>
            <a:lvl4pPr marL="1110276" indent="0">
              <a:buNone/>
              <a:defRPr sz="1295" b="1"/>
            </a:lvl4pPr>
            <a:lvl5pPr marL="1480368" indent="0">
              <a:buNone/>
              <a:defRPr sz="1295" b="1"/>
            </a:lvl5pPr>
            <a:lvl6pPr marL="1850460" indent="0">
              <a:buNone/>
              <a:defRPr sz="1295" b="1"/>
            </a:lvl6pPr>
            <a:lvl7pPr marL="2220552" indent="0">
              <a:buNone/>
              <a:defRPr sz="1295" b="1"/>
            </a:lvl7pPr>
            <a:lvl8pPr marL="2590644" indent="0">
              <a:buNone/>
              <a:defRPr sz="1295" b="1"/>
            </a:lvl8pPr>
            <a:lvl9pPr marL="2960736" indent="0">
              <a:buNone/>
              <a:defRPr sz="1295" b="1"/>
            </a:lvl9pPr>
          </a:lstStyle>
          <a:p>
            <a:pPr lvl="0"/>
            <a:r>
              <a:rPr lang="en-US"/>
              <a:t>Edit Master text styles</a:t>
            </a:r>
          </a:p>
        </p:txBody>
      </p:sp>
      <p:sp>
        <p:nvSpPr>
          <p:cNvPr id="4" name="Content Placeholder 3"/>
          <p:cNvSpPr>
            <a:spLocks noGrp="1"/>
          </p:cNvSpPr>
          <p:nvPr>
            <p:ph sz="half" idx="2"/>
          </p:nvPr>
        </p:nvSpPr>
        <p:spPr>
          <a:xfrm>
            <a:off x="520713" y="3905482"/>
            <a:ext cx="3198096" cy="57443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27087" y="2620981"/>
            <a:ext cx="3213846" cy="1284502"/>
          </a:xfrm>
        </p:spPr>
        <p:txBody>
          <a:bodyPr anchor="b"/>
          <a:lstStyle>
            <a:lvl1pPr marL="0" indent="0">
              <a:buNone/>
              <a:defRPr sz="1943" b="1"/>
            </a:lvl1pPr>
            <a:lvl2pPr marL="370092" indent="0">
              <a:buNone/>
              <a:defRPr sz="1619" b="1"/>
            </a:lvl2pPr>
            <a:lvl3pPr marL="740184" indent="0">
              <a:buNone/>
              <a:defRPr sz="1457" b="1"/>
            </a:lvl3pPr>
            <a:lvl4pPr marL="1110276" indent="0">
              <a:buNone/>
              <a:defRPr sz="1295" b="1"/>
            </a:lvl4pPr>
            <a:lvl5pPr marL="1480368" indent="0">
              <a:buNone/>
              <a:defRPr sz="1295" b="1"/>
            </a:lvl5pPr>
            <a:lvl6pPr marL="1850460" indent="0">
              <a:buNone/>
              <a:defRPr sz="1295" b="1"/>
            </a:lvl6pPr>
            <a:lvl7pPr marL="2220552" indent="0">
              <a:buNone/>
              <a:defRPr sz="1295" b="1"/>
            </a:lvl7pPr>
            <a:lvl8pPr marL="2590644" indent="0">
              <a:buNone/>
              <a:defRPr sz="1295" b="1"/>
            </a:lvl8pPr>
            <a:lvl9pPr marL="2960736" indent="0">
              <a:buNone/>
              <a:defRPr sz="1295" b="1"/>
            </a:lvl9pPr>
          </a:lstStyle>
          <a:p>
            <a:pPr lvl="0"/>
            <a:r>
              <a:rPr lang="en-US"/>
              <a:t>Edit Master text styles</a:t>
            </a:r>
          </a:p>
        </p:txBody>
      </p:sp>
      <p:sp>
        <p:nvSpPr>
          <p:cNvPr id="6" name="Content Placeholder 5"/>
          <p:cNvSpPr>
            <a:spLocks noGrp="1"/>
          </p:cNvSpPr>
          <p:nvPr>
            <p:ph sz="quarter" idx="4"/>
          </p:nvPr>
        </p:nvSpPr>
        <p:spPr>
          <a:xfrm>
            <a:off x="3827087" y="3905482"/>
            <a:ext cx="3213846" cy="57443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F78EA7-B45B-4203-B34C-5DDD6848E4EB}" type="datetimeFigureOut">
              <a:rPr lang="en-GB" smtClean="0"/>
              <a:t>13/03/2026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023048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F78EA7-B45B-4203-B34C-5DDD6848E4EB}" type="datetimeFigureOut">
              <a:rPr lang="en-GB" smtClean="0"/>
              <a:t>13/03/2026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60401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78EA7-B45B-4203-B34C-5DDD6848E4EB}" type="datetimeFigureOut">
              <a:rPr lang="en-GB" smtClean="0"/>
              <a:t>13/03/2026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7345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3" cy="2494756"/>
          </a:xfrm>
        </p:spPr>
        <p:txBody>
          <a:bodyPr anchor="b"/>
          <a:lstStyle>
            <a:lvl1pPr>
              <a:defRPr sz="2590"/>
            </a:lvl1pPr>
          </a:lstStyle>
          <a:p>
            <a:r>
              <a:rPr lang="en-US"/>
              <a:t>Click to edit Master title style</a:t>
            </a:r>
          </a:p>
        </p:txBody>
      </p:sp>
      <p:sp>
        <p:nvSpPr>
          <p:cNvPr id="3" name="Content Placeholder 2"/>
          <p:cNvSpPr>
            <a:spLocks noGrp="1"/>
          </p:cNvSpPr>
          <p:nvPr>
            <p:ph idx="1"/>
          </p:nvPr>
        </p:nvSpPr>
        <p:spPr>
          <a:xfrm>
            <a:off x="3213847" y="1539426"/>
            <a:ext cx="3827086" cy="7598118"/>
          </a:xfrm>
        </p:spPr>
        <p:txBody>
          <a:bodyPr/>
          <a:lstStyle>
            <a:lvl1pPr>
              <a:defRPr sz="2590"/>
            </a:lvl1pPr>
            <a:lvl2pPr>
              <a:defRPr sz="2267"/>
            </a:lvl2pPr>
            <a:lvl3pPr>
              <a:defRPr sz="1943"/>
            </a:lvl3pPr>
            <a:lvl4pPr>
              <a:defRPr sz="1619"/>
            </a:lvl4pPr>
            <a:lvl5pPr>
              <a:defRPr sz="1619"/>
            </a:lvl5pPr>
            <a:lvl6pPr>
              <a:defRPr sz="1619"/>
            </a:lvl6pPr>
            <a:lvl7pPr>
              <a:defRPr sz="1619"/>
            </a:lvl7pPr>
            <a:lvl8pPr>
              <a:defRPr sz="1619"/>
            </a:lvl8pPr>
            <a:lvl9pPr>
              <a:defRPr sz="161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20712" y="3207544"/>
            <a:ext cx="2438193" cy="5942372"/>
          </a:xfrm>
        </p:spPr>
        <p:txBody>
          <a:bodyPr/>
          <a:lstStyle>
            <a:lvl1pPr marL="0" indent="0">
              <a:buNone/>
              <a:defRPr sz="1295"/>
            </a:lvl1pPr>
            <a:lvl2pPr marL="370092" indent="0">
              <a:buNone/>
              <a:defRPr sz="1133"/>
            </a:lvl2pPr>
            <a:lvl3pPr marL="740184" indent="0">
              <a:buNone/>
              <a:defRPr sz="971"/>
            </a:lvl3pPr>
            <a:lvl4pPr marL="1110276" indent="0">
              <a:buNone/>
              <a:defRPr sz="809"/>
            </a:lvl4pPr>
            <a:lvl5pPr marL="1480368" indent="0">
              <a:buNone/>
              <a:defRPr sz="809"/>
            </a:lvl5pPr>
            <a:lvl6pPr marL="1850460" indent="0">
              <a:buNone/>
              <a:defRPr sz="809"/>
            </a:lvl6pPr>
            <a:lvl7pPr marL="2220552" indent="0">
              <a:buNone/>
              <a:defRPr sz="809"/>
            </a:lvl7pPr>
            <a:lvl8pPr marL="2590644" indent="0">
              <a:buNone/>
              <a:defRPr sz="809"/>
            </a:lvl8pPr>
            <a:lvl9pPr marL="2960736" indent="0">
              <a:buNone/>
              <a:defRPr sz="809"/>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13/03/2026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292463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3" cy="2494756"/>
          </a:xfrm>
        </p:spPr>
        <p:txBody>
          <a:bodyPr anchor="b"/>
          <a:lstStyle>
            <a:lvl1pPr>
              <a:defRPr sz="2590"/>
            </a:lvl1pPr>
          </a:lstStyle>
          <a:p>
            <a:r>
              <a:rPr lang="en-US"/>
              <a:t>Click to edit Master title style</a:t>
            </a:r>
          </a:p>
        </p:txBody>
      </p:sp>
      <p:sp>
        <p:nvSpPr>
          <p:cNvPr id="3" name="Picture Placeholder 2"/>
          <p:cNvSpPr>
            <a:spLocks noGrp="1" noChangeAspect="1"/>
          </p:cNvSpPr>
          <p:nvPr>
            <p:ph type="pic" idx="1"/>
          </p:nvPr>
        </p:nvSpPr>
        <p:spPr>
          <a:xfrm>
            <a:off x="3213847" y="1539426"/>
            <a:ext cx="3827086" cy="7598118"/>
          </a:xfrm>
        </p:spPr>
        <p:txBody>
          <a:bodyPr anchor="t"/>
          <a:lstStyle>
            <a:lvl1pPr marL="0" indent="0">
              <a:buNone/>
              <a:defRPr sz="2590"/>
            </a:lvl1pPr>
            <a:lvl2pPr marL="370092" indent="0">
              <a:buNone/>
              <a:defRPr sz="2267"/>
            </a:lvl2pPr>
            <a:lvl3pPr marL="740184" indent="0">
              <a:buNone/>
              <a:defRPr sz="1943"/>
            </a:lvl3pPr>
            <a:lvl4pPr marL="1110276" indent="0">
              <a:buNone/>
              <a:defRPr sz="1619"/>
            </a:lvl4pPr>
            <a:lvl5pPr marL="1480368" indent="0">
              <a:buNone/>
              <a:defRPr sz="1619"/>
            </a:lvl5pPr>
            <a:lvl6pPr marL="1850460" indent="0">
              <a:buNone/>
              <a:defRPr sz="1619"/>
            </a:lvl6pPr>
            <a:lvl7pPr marL="2220552" indent="0">
              <a:buNone/>
              <a:defRPr sz="1619"/>
            </a:lvl7pPr>
            <a:lvl8pPr marL="2590644" indent="0">
              <a:buNone/>
              <a:defRPr sz="1619"/>
            </a:lvl8pPr>
            <a:lvl9pPr marL="2960736" indent="0">
              <a:buNone/>
              <a:defRPr sz="1619"/>
            </a:lvl9pPr>
          </a:lstStyle>
          <a:p>
            <a:r>
              <a:rPr lang="en-US"/>
              <a:t>Click icon to add picture</a:t>
            </a:r>
          </a:p>
        </p:txBody>
      </p:sp>
      <p:sp>
        <p:nvSpPr>
          <p:cNvPr id="4" name="Text Placeholder 3"/>
          <p:cNvSpPr>
            <a:spLocks noGrp="1"/>
          </p:cNvSpPr>
          <p:nvPr>
            <p:ph type="body" sz="half" idx="2"/>
          </p:nvPr>
        </p:nvSpPr>
        <p:spPr>
          <a:xfrm>
            <a:off x="520712" y="3207544"/>
            <a:ext cx="2438193" cy="5942372"/>
          </a:xfrm>
        </p:spPr>
        <p:txBody>
          <a:bodyPr/>
          <a:lstStyle>
            <a:lvl1pPr marL="0" indent="0">
              <a:buNone/>
              <a:defRPr sz="1295"/>
            </a:lvl1pPr>
            <a:lvl2pPr marL="370092" indent="0">
              <a:buNone/>
              <a:defRPr sz="1133"/>
            </a:lvl2pPr>
            <a:lvl3pPr marL="740184" indent="0">
              <a:buNone/>
              <a:defRPr sz="971"/>
            </a:lvl3pPr>
            <a:lvl4pPr marL="1110276" indent="0">
              <a:buNone/>
              <a:defRPr sz="809"/>
            </a:lvl4pPr>
            <a:lvl5pPr marL="1480368" indent="0">
              <a:buNone/>
              <a:defRPr sz="809"/>
            </a:lvl5pPr>
            <a:lvl6pPr marL="1850460" indent="0">
              <a:buNone/>
              <a:defRPr sz="809"/>
            </a:lvl6pPr>
            <a:lvl7pPr marL="2220552" indent="0">
              <a:buNone/>
              <a:defRPr sz="809"/>
            </a:lvl7pPr>
            <a:lvl8pPr marL="2590644" indent="0">
              <a:buNone/>
              <a:defRPr sz="809"/>
            </a:lvl8pPr>
            <a:lvl9pPr marL="2960736" indent="0">
              <a:buNone/>
              <a:defRPr sz="809"/>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13/03/2026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840817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9" y="569242"/>
            <a:ext cx="6520220" cy="206659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19729" y="2846200"/>
            <a:ext cx="6520220" cy="67838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19728" y="9909730"/>
            <a:ext cx="1700927" cy="569240"/>
          </a:xfrm>
          <a:prstGeom prst="rect">
            <a:avLst/>
          </a:prstGeom>
        </p:spPr>
        <p:txBody>
          <a:bodyPr vert="horz" lIns="91440" tIns="45720" rIns="91440" bIns="45720" rtlCol="0" anchor="ctr"/>
          <a:lstStyle>
            <a:lvl1pPr algn="l">
              <a:defRPr sz="971">
                <a:solidFill>
                  <a:schemeClr val="tx1">
                    <a:tint val="75000"/>
                  </a:schemeClr>
                </a:solidFill>
              </a:defRPr>
            </a:lvl1pPr>
          </a:lstStyle>
          <a:p>
            <a:fld id="{DEF78EA7-B45B-4203-B34C-5DDD6848E4EB}" type="datetimeFigureOut">
              <a:rPr lang="en-GB" smtClean="0"/>
              <a:t>13/03/2026</a:t>
            </a:fld>
            <a:endParaRPr lang="en-GB"/>
          </a:p>
        </p:txBody>
      </p:sp>
      <p:sp>
        <p:nvSpPr>
          <p:cNvPr id="5" name="Footer Placeholder 4"/>
          <p:cNvSpPr>
            <a:spLocks noGrp="1"/>
          </p:cNvSpPr>
          <p:nvPr>
            <p:ph type="ftr" sz="quarter" idx="3"/>
          </p:nvPr>
        </p:nvSpPr>
        <p:spPr>
          <a:xfrm>
            <a:off x="2504144" y="9909730"/>
            <a:ext cx="2551390" cy="569240"/>
          </a:xfrm>
          <a:prstGeom prst="rect">
            <a:avLst/>
          </a:prstGeom>
        </p:spPr>
        <p:txBody>
          <a:bodyPr vert="horz" lIns="91440" tIns="45720" rIns="91440" bIns="45720" rtlCol="0" anchor="ctr"/>
          <a:lstStyle>
            <a:lvl1pPr algn="ctr">
              <a:defRPr sz="971">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1" y="9909730"/>
            <a:ext cx="1700927" cy="569240"/>
          </a:xfrm>
          <a:prstGeom prst="rect">
            <a:avLst/>
          </a:prstGeom>
        </p:spPr>
        <p:txBody>
          <a:bodyPr vert="horz" lIns="91440" tIns="45720" rIns="91440" bIns="45720" rtlCol="0" anchor="ctr"/>
          <a:lstStyle>
            <a:lvl1pPr algn="r">
              <a:defRPr sz="971">
                <a:solidFill>
                  <a:schemeClr val="tx1">
                    <a:tint val="75000"/>
                  </a:schemeClr>
                </a:solidFill>
              </a:defRPr>
            </a:lvl1pPr>
          </a:lstStyle>
          <a:p>
            <a:fld id="{D9A1C11B-1A1E-4A23-94F2-7D1F368D8D64}" type="slidenum">
              <a:rPr lang="en-GB" smtClean="0"/>
              <a:t>‹#›</a:t>
            </a:fld>
            <a:endParaRPr lang="en-GB"/>
          </a:p>
        </p:txBody>
      </p:sp>
    </p:spTree>
    <p:extLst>
      <p:ext uri="{BB962C8B-B14F-4D97-AF65-F5344CB8AC3E}">
        <p14:creationId xmlns:p14="http://schemas.microsoft.com/office/powerpoint/2010/main" val="16993751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0184" rtl="0" eaLnBrk="1" latinLnBrk="0" hangingPunct="1">
        <a:lnSpc>
          <a:spcPct val="90000"/>
        </a:lnSpc>
        <a:spcBef>
          <a:spcPct val="0"/>
        </a:spcBef>
        <a:buNone/>
        <a:defRPr sz="3562" kern="1200">
          <a:solidFill>
            <a:schemeClr val="tx1"/>
          </a:solidFill>
          <a:latin typeface="+mj-lt"/>
          <a:ea typeface="+mj-ea"/>
          <a:cs typeface="+mj-cs"/>
        </a:defRPr>
      </a:lvl1pPr>
    </p:titleStyle>
    <p:bodyStyle>
      <a:lvl1pPr marL="185046" indent="-185046" algn="l" defTabSz="740184" rtl="0" eaLnBrk="1" latinLnBrk="0" hangingPunct="1">
        <a:lnSpc>
          <a:spcPct val="90000"/>
        </a:lnSpc>
        <a:spcBef>
          <a:spcPts val="809"/>
        </a:spcBef>
        <a:buFont typeface="Arial" panose="020B0604020202020204" pitchFamily="34" charset="0"/>
        <a:buChar char="•"/>
        <a:defRPr sz="2267" kern="1200">
          <a:solidFill>
            <a:schemeClr val="tx1"/>
          </a:solidFill>
          <a:latin typeface="+mn-lt"/>
          <a:ea typeface="+mn-ea"/>
          <a:cs typeface="+mn-cs"/>
        </a:defRPr>
      </a:lvl1pPr>
      <a:lvl2pPr marL="555138" indent="-185046" algn="l" defTabSz="740184" rtl="0" eaLnBrk="1" latinLnBrk="0" hangingPunct="1">
        <a:lnSpc>
          <a:spcPct val="90000"/>
        </a:lnSpc>
        <a:spcBef>
          <a:spcPts val="405"/>
        </a:spcBef>
        <a:buFont typeface="Arial" panose="020B0604020202020204" pitchFamily="34" charset="0"/>
        <a:buChar char="•"/>
        <a:defRPr sz="1943" kern="1200">
          <a:solidFill>
            <a:schemeClr val="tx1"/>
          </a:solidFill>
          <a:latin typeface="+mn-lt"/>
          <a:ea typeface="+mn-ea"/>
          <a:cs typeface="+mn-cs"/>
        </a:defRPr>
      </a:lvl2pPr>
      <a:lvl3pPr marL="925230" indent="-185046" algn="l" defTabSz="740184" rtl="0" eaLnBrk="1" latinLnBrk="0" hangingPunct="1">
        <a:lnSpc>
          <a:spcPct val="90000"/>
        </a:lnSpc>
        <a:spcBef>
          <a:spcPts val="405"/>
        </a:spcBef>
        <a:buFont typeface="Arial" panose="020B0604020202020204" pitchFamily="34" charset="0"/>
        <a:buChar char="•"/>
        <a:defRPr sz="1619" kern="1200">
          <a:solidFill>
            <a:schemeClr val="tx1"/>
          </a:solidFill>
          <a:latin typeface="+mn-lt"/>
          <a:ea typeface="+mn-ea"/>
          <a:cs typeface="+mn-cs"/>
        </a:defRPr>
      </a:lvl3pPr>
      <a:lvl4pPr marL="1295322"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4pPr>
      <a:lvl5pPr marL="1665414"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5pPr>
      <a:lvl6pPr marL="2035506"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6pPr>
      <a:lvl7pPr marL="2405598"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7pPr>
      <a:lvl8pPr marL="2775690"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8pPr>
      <a:lvl9pPr marL="3145782" indent="-185046" algn="l" defTabSz="740184" rtl="0" eaLnBrk="1" latinLnBrk="0" hangingPunct="1">
        <a:lnSpc>
          <a:spcPct val="90000"/>
        </a:lnSpc>
        <a:spcBef>
          <a:spcPts val="405"/>
        </a:spcBef>
        <a:buFont typeface="Arial" panose="020B0604020202020204" pitchFamily="34" charset="0"/>
        <a:buChar char="•"/>
        <a:defRPr sz="1457" kern="1200">
          <a:solidFill>
            <a:schemeClr val="tx1"/>
          </a:solidFill>
          <a:latin typeface="+mn-lt"/>
          <a:ea typeface="+mn-ea"/>
          <a:cs typeface="+mn-cs"/>
        </a:defRPr>
      </a:lvl9pPr>
    </p:bodyStyle>
    <p:otherStyle>
      <a:defPPr>
        <a:defRPr lang="en-US"/>
      </a:defPPr>
      <a:lvl1pPr marL="0" algn="l" defTabSz="740184" rtl="0" eaLnBrk="1" latinLnBrk="0" hangingPunct="1">
        <a:defRPr sz="1457" kern="1200">
          <a:solidFill>
            <a:schemeClr val="tx1"/>
          </a:solidFill>
          <a:latin typeface="+mn-lt"/>
          <a:ea typeface="+mn-ea"/>
          <a:cs typeface="+mn-cs"/>
        </a:defRPr>
      </a:lvl1pPr>
      <a:lvl2pPr marL="370092" algn="l" defTabSz="740184" rtl="0" eaLnBrk="1" latinLnBrk="0" hangingPunct="1">
        <a:defRPr sz="1457" kern="1200">
          <a:solidFill>
            <a:schemeClr val="tx1"/>
          </a:solidFill>
          <a:latin typeface="+mn-lt"/>
          <a:ea typeface="+mn-ea"/>
          <a:cs typeface="+mn-cs"/>
        </a:defRPr>
      </a:lvl2pPr>
      <a:lvl3pPr marL="740184" algn="l" defTabSz="740184" rtl="0" eaLnBrk="1" latinLnBrk="0" hangingPunct="1">
        <a:defRPr sz="1457" kern="1200">
          <a:solidFill>
            <a:schemeClr val="tx1"/>
          </a:solidFill>
          <a:latin typeface="+mn-lt"/>
          <a:ea typeface="+mn-ea"/>
          <a:cs typeface="+mn-cs"/>
        </a:defRPr>
      </a:lvl3pPr>
      <a:lvl4pPr marL="1110276" algn="l" defTabSz="740184" rtl="0" eaLnBrk="1" latinLnBrk="0" hangingPunct="1">
        <a:defRPr sz="1457" kern="1200">
          <a:solidFill>
            <a:schemeClr val="tx1"/>
          </a:solidFill>
          <a:latin typeface="+mn-lt"/>
          <a:ea typeface="+mn-ea"/>
          <a:cs typeface="+mn-cs"/>
        </a:defRPr>
      </a:lvl4pPr>
      <a:lvl5pPr marL="1480368" algn="l" defTabSz="740184" rtl="0" eaLnBrk="1" latinLnBrk="0" hangingPunct="1">
        <a:defRPr sz="1457" kern="1200">
          <a:solidFill>
            <a:schemeClr val="tx1"/>
          </a:solidFill>
          <a:latin typeface="+mn-lt"/>
          <a:ea typeface="+mn-ea"/>
          <a:cs typeface="+mn-cs"/>
        </a:defRPr>
      </a:lvl5pPr>
      <a:lvl6pPr marL="1850460" algn="l" defTabSz="740184" rtl="0" eaLnBrk="1" latinLnBrk="0" hangingPunct="1">
        <a:defRPr sz="1457" kern="1200">
          <a:solidFill>
            <a:schemeClr val="tx1"/>
          </a:solidFill>
          <a:latin typeface="+mn-lt"/>
          <a:ea typeface="+mn-ea"/>
          <a:cs typeface="+mn-cs"/>
        </a:defRPr>
      </a:lvl6pPr>
      <a:lvl7pPr marL="2220552" algn="l" defTabSz="740184" rtl="0" eaLnBrk="1" latinLnBrk="0" hangingPunct="1">
        <a:defRPr sz="1457" kern="1200">
          <a:solidFill>
            <a:schemeClr val="tx1"/>
          </a:solidFill>
          <a:latin typeface="+mn-lt"/>
          <a:ea typeface="+mn-ea"/>
          <a:cs typeface="+mn-cs"/>
        </a:defRPr>
      </a:lvl7pPr>
      <a:lvl8pPr marL="2590644" algn="l" defTabSz="740184" rtl="0" eaLnBrk="1" latinLnBrk="0" hangingPunct="1">
        <a:defRPr sz="1457" kern="1200">
          <a:solidFill>
            <a:schemeClr val="tx1"/>
          </a:solidFill>
          <a:latin typeface="+mn-lt"/>
          <a:ea typeface="+mn-ea"/>
          <a:cs typeface="+mn-cs"/>
        </a:defRPr>
      </a:lvl8pPr>
      <a:lvl9pPr marL="2960736" algn="l" defTabSz="740184" rtl="0" eaLnBrk="1" latinLnBrk="0" hangingPunct="1">
        <a:defRPr sz="14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Rectangle 210">
            <a:extLst>
              <a:ext uri="{FF2B5EF4-FFF2-40B4-BE49-F238E27FC236}">
                <a16:creationId xmlns:a16="http://schemas.microsoft.com/office/drawing/2014/main" id="{6B5CF508-9F97-7344-A588-8737134FC758}"/>
              </a:ext>
            </a:extLst>
          </p:cNvPr>
          <p:cNvSpPr/>
          <p:nvPr/>
        </p:nvSpPr>
        <p:spPr>
          <a:xfrm>
            <a:off x="1479148" y="8308077"/>
            <a:ext cx="4209061" cy="381457"/>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dirty="0">
              <a:solidFill>
                <a:prstClr val="white"/>
              </a:solidFill>
              <a:latin typeface="Century Gothic" panose="020B0502020202020204" pitchFamily="34" charset="0"/>
            </a:endParaRPr>
          </a:p>
        </p:txBody>
      </p:sp>
      <p:sp>
        <p:nvSpPr>
          <p:cNvPr id="230" name="Oval 229">
            <a:extLst>
              <a:ext uri="{FF2B5EF4-FFF2-40B4-BE49-F238E27FC236}">
                <a16:creationId xmlns:a16="http://schemas.microsoft.com/office/drawing/2014/main" id="{67D857C8-6DBF-1441-BED6-4FF1EB531C36}"/>
              </a:ext>
            </a:extLst>
          </p:cNvPr>
          <p:cNvSpPr/>
          <p:nvPr/>
        </p:nvSpPr>
        <p:spPr>
          <a:xfrm>
            <a:off x="5602150" y="8137099"/>
            <a:ext cx="732445" cy="75134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entury Gothic" panose="020B0502020202020204" pitchFamily="34" charset="0"/>
            </a:endParaRPr>
          </a:p>
        </p:txBody>
      </p:sp>
      <p:sp>
        <p:nvSpPr>
          <p:cNvPr id="210" name="Block Arc 209">
            <a:extLst>
              <a:ext uri="{FF2B5EF4-FFF2-40B4-BE49-F238E27FC236}">
                <a16:creationId xmlns:a16="http://schemas.microsoft.com/office/drawing/2014/main" id="{42DCC817-95A4-4F9E-B69E-5B3F826F1806}"/>
              </a:ext>
            </a:extLst>
          </p:cNvPr>
          <p:cNvSpPr/>
          <p:nvPr/>
        </p:nvSpPr>
        <p:spPr>
          <a:xfrm rot="16200000">
            <a:off x="713049" y="8331567"/>
            <a:ext cx="1456797" cy="1403405"/>
          </a:xfrm>
          <a:prstGeom prst="blockArc">
            <a:avLst>
              <a:gd name="adj1" fmla="val 10799998"/>
              <a:gd name="adj2" fmla="val 156513"/>
              <a:gd name="adj3" fmla="val 28217"/>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entury Gothic" panose="020B0502020202020204" pitchFamily="34" charset="0"/>
            </a:endParaRPr>
          </a:p>
        </p:txBody>
      </p:sp>
      <p:sp>
        <p:nvSpPr>
          <p:cNvPr id="209" name="Block Arc 208">
            <a:extLst>
              <a:ext uri="{FF2B5EF4-FFF2-40B4-BE49-F238E27FC236}">
                <a16:creationId xmlns:a16="http://schemas.microsoft.com/office/drawing/2014/main" id="{E050A4CB-2DFF-4C43-B71B-CB7634BAF8C7}"/>
              </a:ext>
            </a:extLst>
          </p:cNvPr>
          <p:cNvSpPr/>
          <p:nvPr/>
        </p:nvSpPr>
        <p:spPr>
          <a:xfrm rot="5400000" flipH="1">
            <a:off x="5367184" y="2003512"/>
            <a:ext cx="1683919" cy="1413494"/>
          </a:xfrm>
          <a:prstGeom prst="blockArc">
            <a:avLst>
              <a:gd name="adj1" fmla="val 10800000"/>
              <a:gd name="adj2" fmla="val 1517"/>
              <a:gd name="adj3" fmla="val 26435"/>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208" name="Block Arc 207">
            <a:extLst>
              <a:ext uri="{FF2B5EF4-FFF2-40B4-BE49-F238E27FC236}">
                <a16:creationId xmlns:a16="http://schemas.microsoft.com/office/drawing/2014/main" id="{D2F97453-494C-5746-8E17-4A67EE1BF309}"/>
              </a:ext>
            </a:extLst>
          </p:cNvPr>
          <p:cNvSpPr/>
          <p:nvPr/>
        </p:nvSpPr>
        <p:spPr>
          <a:xfrm rot="16200000">
            <a:off x="760946" y="5742265"/>
            <a:ext cx="1717366" cy="1903927"/>
          </a:xfrm>
          <a:prstGeom prst="blockArc">
            <a:avLst>
              <a:gd name="adj1" fmla="val 10914830"/>
              <a:gd name="adj2" fmla="val 20792668"/>
              <a:gd name="adj3" fmla="val 23344"/>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15" name="Block Arc 14">
            <a:extLst>
              <a:ext uri="{FF2B5EF4-FFF2-40B4-BE49-F238E27FC236}">
                <a16:creationId xmlns:a16="http://schemas.microsoft.com/office/drawing/2014/main" id="{D2F97453-494C-5746-8E17-4A67EE1BF309}"/>
              </a:ext>
            </a:extLst>
          </p:cNvPr>
          <p:cNvSpPr/>
          <p:nvPr/>
        </p:nvSpPr>
        <p:spPr>
          <a:xfrm rot="5400000">
            <a:off x="5235663" y="7318824"/>
            <a:ext cx="1513383" cy="1283824"/>
          </a:xfrm>
          <a:prstGeom prst="blockArc">
            <a:avLst>
              <a:gd name="adj1" fmla="val 10794187"/>
              <a:gd name="adj2" fmla="val 156513"/>
              <a:gd name="adj3" fmla="val 28217"/>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114" name="Rectangle 113">
            <a:extLst>
              <a:ext uri="{FF2B5EF4-FFF2-40B4-BE49-F238E27FC236}">
                <a16:creationId xmlns:a16="http://schemas.microsoft.com/office/drawing/2014/main" id="{361D24CC-941E-4C47-B0EC-E144352A4A74}"/>
              </a:ext>
            </a:extLst>
          </p:cNvPr>
          <p:cNvSpPr/>
          <p:nvPr/>
        </p:nvSpPr>
        <p:spPr>
          <a:xfrm>
            <a:off x="971335" y="5877312"/>
            <a:ext cx="4923546" cy="390599"/>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133" name="Rectangle 132">
            <a:extLst>
              <a:ext uri="{FF2B5EF4-FFF2-40B4-BE49-F238E27FC236}">
                <a16:creationId xmlns:a16="http://schemas.microsoft.com/office/drawing/2014/main" id="{8EE221F3-E29A-7E44-BA3E-4DDEF353168D}"/>
              </a:ext>
            </a:extLst>
          </p:cNvPr>
          <p:cNvSpPr/>
          <p:nvPr/>
        </p:nvSpPr>
        <p:spPr>
          <a:xfrm>
            <a:off x="1334246" y="7148979"/>
            <a:ext cx="4759522" cy="376900"/>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136" name="Block Arc 135">
            <a:extLst>
              <a:ext uri="{FF2B5EF4-FFF2-40B4-BE49-F238E27FC236}">
                <a16:creationId xmlns:a16="http://schemas.microsoft.com/office/drawing/2014/main" id="{28EF7BC0-BD7F-BD4C-8DBE-13C9030B0FE6}"/>
              </a:ext>
            </a:extLst>
          </p:cNvPr>
          <p:cNvSpPr/>
          <p:nvPr/>
        </p:nvSpPr>
        <p:spPr>
          <a:xfrm rot="5755665">
            <a:off x="4961186" y="4540691"/>
            <a:ext cx="1766026" cy="1713154"/>
          </a:xfrm>
          <a:prstGeom prst="blockArc">
            <a:avLst>
              <a:gd name="adj1" fmla="val 10532807"/>
              <a:gd name="adj2" fmla="val 263439"/>
              <a:gd name="adj3" fmla="val 28511"/>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140" name="Block Arc 139">
            <a:extLst>
              <a:ext uri="{FF2B5EF4-FFF2-40B4-BE49-F238E27FC236}">
                <a16:creationId xmlns:a16="http://schemas.microsoft.com/office/drawing/2014/main" id="{E050A4CB-2DFF-4C43-B71B-CB7634BAF8C7}"/>
              </a:ext>
            </a:extLst>
          </p:cNvPr>
          <p:cNvSpPr/>
          <p:nvPr/>
        </p:nvSpPr>
        <p:spPr>
          <a:xfrm rot="16482871" flipH="1">
            <a:off x="37304" y="3282055"/>
            <a:ext cx="1683919" cy="1413494"/>
          </a:xfrm>
          <a:prstGeom prst="blockArc">
            <a:avLst>
              <a:gd name="adj1" fmla="val 10800000"/>
              <a:gd name="adj2" fmla="val 1517"/>
              <a:gd name="adj3" fmla="val 26435"/>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141" name="Rectangle 140">
            <a:extLst>
              <a:ext uri="{FF2B5EF4-FFF2-40B4-BE49-F238E27FC236}">
                <a16:creationId xmlns:a16="http://schemas.microsoft.com/office/drawing/2014/main" id="{4ED9223C-B305-724C-860B-8788F8ED72BC}"/>
              </a:ext>
            </a:extLst>
          </p:cNvPr>
          <p:cNvSpPr/>
          <p:nvPr/>
        </p:nvSpPr>
        <p:spPr>
          <a:xfrm>
            <a:off x="1156386" y="4488595"/>
            <a:ext cx="4296970" cy="395646"/>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142" name="Rectangle 141">
            <a:extLst>
              <a:ext uri="{FF2B5EF4-FFF2-40B4-BE49-F238E27FC236}">
                <a16:creationId xmlns:a16="http://schemas.microsoft.com/office/drawing/2014/main" id="{5B6ECEE5-8B0A-BE49-88D6-380CCB5771D4}"/>
              </a:ext>
            </a:extLst>
          </p:cNvPr>
          <p:cNvSpPr/>
          <p:nvPr/>
        </p:nvSpPr>
        <p:spPr>
          <a:xfrm>
            <a:off x="913543" y="3148801"/>
            <a:ext cx="5063078" cy="374200"/>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863">
              <a:solidFill>
                <a:prstClr val="white"/>
              </a:solidFill>
              <a:latin typeface="Century Gothic" panose="020B0502020202020204" pitchFamily="34" charset="0"/>
            </a:endParaRPr>
          </a:p>
        </p:txBody>
      </p:sp>
      <p:sp>
        <p:nvSpPr>
          <p:cNvPr id="143" name="Block Arc 142">
            <a:extLst>
              <a:ext uri="{FF2B5EF4-FFF2-40B4-BE49-F238E27FC236}">
                <a16:creationId xmlns:a16="http://schemas.microsoft.com/office/drawing/2014/main" id="{F9A4C65A-77AF-D444-B52E-87C937A7CC66}"/>
              </a:ext>
            </a:extLst>
          </p:cNvPr>
          <p:cNvSpPr/>
          <p:nvPr/>
        </p:nvSpPr>
        <p:spPr>
          <a:xfrm rot="16200000">
            <a:off x="35348" y="542716"/>
            <a:ext cx="2024655" cy="1323968"/>
          </a:xfrm>
          <a:prstGeom prst="blockArc">
            <a:avLst>
              <a:gd name="adj1" fmla="val 10800000"/>
              <a:gd name="adj2" fmla="val 156513"/>
              <a:gd name="adj3" fmla="val 28217"/>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black"/>
              </a:solidFill>
              <a:latin typeface="Calibri" panose="020F0502020204030204"/>
            </a:endParaRPr>
          </a:p>
        </p:txBody>
      </p:sp>
      <p:sp>
        <p:nvSpPr>
          <p:cNvPr id="215" name="Rectangle 214">
            <a:extLst>
              <a:ext uri="{FF2B5EF4-FFF2-40B4-BE49-F238E27FC236}">
                <a16:creationId xmlns:a16="http://schemas.microsoft.com/office/drawing/2014/main" id="{19CB39D4-AD12-0B45-8E85-C9D1845FD3AE}"/>
              </a:ext>
            </a:extLst>
          </p:cNvPr>
          <p:cNvSpPr/>
          <p:nvPr/>
        </p:nvSpPr>
        <p:spPr>
          <a:xfrm>
            <a:off x="1005077" y="1859293"/>
            <a:ext cx="5194629" cy="366189"/>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42" name="Rectangle 41">
            <a:extLst>
              <a:ext uri="{FF2B5EF4-FFF2-40B4-BE49-F238E27FC236}">
                <a16:creationId xmlns:a16="http://schemas.microsoft.com/office/drawing/2014/main" id="{6B5CF508-9F97-7344-A588-8737134FC758}"/>
              </a:ext>
            </a:extLst>
          </p:cNvPr>
          <p:cNvSpPr/>
          <p:nvPr/>
        </p:nvSpPr>
        <p:spPr>
          <a:xfrm>
            <a:off x="1441446" y="9372597"/>
            <a:ext cx="5094897" cy="381457"/>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entury Gothic" panose="020B0502020202020204" pitchFamily="34" charset="0"/>
            </a:endParaRPr>
          </a:p>
        </p:txBody>
      </p:sp>
      <p:sp>
        <p:nvSpPr>
          <p:cNvPr id="46" name="Triangle 45">
            <a:extLst>
              <a:ext uri="{FF2B5EF4-FFF2-40B4-BE49-F238E27FC236}">
                <a16:creationId xmlns:a16="http://schemas.microsoft.com/office/drawing/2014/main" id="{B85D31BE-9BE0-3341-86C3-0BFD563EAA1B}"/>
              </a:ext>
            </a:extLst>
          </p:cNvPr>
          <p:cNvSpPr/>
          <p:nvPr/>
        </p:nvSpPr>
        <p:spPr>
          <a:xfrm rot="5400000">
            <a:off x="971721" y="114108"/>
            <a:ext cx="568782" cy="446071"/>
          </a:xfrm>
          <a:prstGeom prst="triangle">
            <a:avLst>
              <a:gd name="adj" fmla="val 45360"/>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108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grpSp>
        <p:nvGrpSpPr>
          <p:cNvPr id="7" name="Group 6"/>
          <p:cNvGrpSpPr/>
          <p:nvPr/>
        </p:nvGrpSpPr>
        <p:grpSpPr>
          <a:xfrm>
            <a:off x="5202053" y="5628731"/>
            <a:ext cx="1018320" cy="3217966"/>
            <a:chOff x="4567255" y="2477519"/>
            <a:chExt cx="943477" cy="2981456"/>
          </a:xfrm>
        </p:grpSpPr>
        <p:sp>
          <p:nvSpPr>
            <p:cNvPr id="224" name="Oval 223">
              <a:extLst>
                <a:ext uri="{FF2B5EF4-FFF2-40B4-BE49-F238E27FC236}">
                  <a16:creationId xmlns:a16="http://schemas.microsoft.com/office/drawing/2014/main" id="{ACF0C630-75E2-F848-B9E5-7E5905E2C993}"/>
                </a:ext>
              </a:extLst>
            </p:cNvPr>
            <p:cNvSpPr/>
            <p:nvPr/>
          </p:nvSpPr>
          <p:spPr>
            <a:xfrm>
              <a:off x="4567255" y="2477519"/>
              <a:ext cx="733029" cy="762256"/>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225" name="Oval 224">
              <a:extLst>
                <a:ext uri="{FF2B5EF4-FFF2-40B4-BE49-F238E27FC236}">
                  <a16:creationId xmlns:a16="http://schemas.microsoft.com/office/drawing/2014/main" id="{37258FC4-E633-1F40-B961-0AFD7DEF4AD4}"/>
                </a:ext>
              </a:extLst>
            </p:cNvPr>
            <p:cNvSpPr/>
            <p:nvPr/>
          </p:nvSpPr>
          <p:spPr>
            <a:xfrm>
              <a:off x="5038422" y="4898776"/>
              <a:ext cx="472310"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57" name="TextBox 56">
              <a:extLst>
                <a:ext uri="{FF2B5EF4-FFF2-40B4-BE49-F238E27FC236}">
                  <a16:creationId xmlns:a16="http://schemas.microsoft.com/office/drawing/2014/main" id="{F42C74E4-6C67-AB42-B00E-14010A9DAB4A}"/>
                </a:ext>
              </a:extLst>
            </p:cNvPr>
            <p:cNvSpPr txBox="1"/>
            <p:nvPr/>
          </p:nvSpPr>
          <p:spPr>
            <a:xfrm>
              <a:off x="5031470" y="4925005"/>
              <a:ext cx="472309" cy="189510"/>
            </a:xfrm>
            <a:prstGeom prst="rect">
              <a:avLst/>
            </a:prstGeom>
            <a:noFill/>
          </p:spPr>
          <p:txBody>
            <a:bodyPr wrap="square" rtlCol="0">
              <a:spAutoFit/>
            </a:bodyPr>
            <a:lstStyle/>
            <a:p>
              <a:pPr algn="ctr" defTabSz="493456"/>
              <a:r>
                <a:rPr lang="en-US" sz="729" b="1">
                  <a:solidFill>
                    <a:prstClr val="black"/>
                  </a:solidFill>
                  <a:latin typeface="Calibri" panose="020F0502020204030204"/>
                </a:rPr>
                <a:t>YEAR</a:t>
              </a:r>
            </a:p>
          </p:txBody>
        </p:sp>
        <p:sp>
          <p:nvSpPr>
            <p:cNvPr id="58" name="TextBox 57">
              <a:extLst>
                <a:ext uri="{FF2B5EF4-FFF2-40B4-BE49-F238E27FC236}">
                  <a16:creationId xmlns:a16="http://schemas.microsoft.com/office/drawing/2014/main" id="{A8E84878-B999-3E45-A62E-A5D9A1ABF6E1}"/>
                </a:ext>
              </a:extLst>
            </p:cNvPr>
            <p:cNvSpPr txBox="1"/>
            <p:nvPr/>
          </p:nvSpPr>
          <p:spPr>
            <a:xfrm>
              <a:off x="5038422" y="4958645"/>
              <a:ext cx="472309" cy="500330"/>
            </a:xfrm>
            <a:prstGeom prst="rect">
              <a:avLst/>
            </a:prstGeom>
            <a:noFill/>
          </p:spPr>
          <p:txBody>
            <a:bodyPr wrap="square" rtlCol="0">
              <a:spAutoFit/>
            </a:bodyPr>
            <a:lstStyle/>
            <a:p>
              <a:pPr algn="ctr" defTabSz="493456"/>
              <a:r>
                <a:rPr lang="en-US" sz="2909" b="1">
                  <a:solidFill>
                    <a:prstClr val="black"/>
                  </a:solidFill>
                  <a:latin typeface="Century Gothic" panose="020B0502020202020204" pitchFamily="34" charset="0"/>
                </a:rPr>
                <a:t>8</a:t>
              </a:r>
            </a:p>
          </p:txBody>
        </p:sp>
      </p:grpSp>
      <p:sp>
        <p:nvSpPr>
          <p:cNvPr id="231" name="Oval 230">
            <a:extLst>
              <a:ext uri="{FF2B5EF4-FFF2-40B4-BE49-F238E27FC236}">
                <a16:creationId xmlns:a16="http://schemas.microsoft.com/office/drawing/2014/main" id="{FA468CC4-DA3D-D04C-A0F3-908B66B1ED58}"/>
              </a:ext>
            </a:extLst>
          </p:cNvPr>
          <p:cNvSpPr/>
          <p:nvPr/>
        </p:nvSpPr>
        <p:spPr>
          <a:xfrm>
            <a:off x="5911918" y="9309398"/>
            <a:ext cx="549504" cy="5474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entury Gothic" panose="020B0502020202020204" pitchFamily="34" charset="0"/>
            </a:endParaRPr>
          </a:p>
        </p:txBody>
      </p:sp>
      <p:cxnSp>
        <p:nvCxnSpPr>
          <p:cNvPr id="196" name="Straight Connector 195">
            <a:extLst>
              <a:ext uri="{FF2B5EF4-FFF2-40B4-BE49-F238E27FC236}">
                <a16:creationId xmlns:a16="http://schemas.microsoft.com/office/drawing/2014/main" id="{206BE152-910A-2843-A2AB-7EEE1AB8E0D0}"/>
              </a:ext>
            </a:extLst>
          </p:cNvPr>
          <p:cNvCxnSpPr>
            <a:cxnSpLocks/>
            <a:endCxn id="228" idx="3"/>
          </p:cNvCxnSpPr>
          <p:nvPr/>
        </p:nvCxnSpPr>
        <p:spPr>
          <a:xfrm flipH="1" flipV="1">
            <a:off x="3980462" y="9859804"/>
            <a:ext cx="122056" cy="28527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708" name="Picture 707" descr="A close up of a logo&#10;&#10;Description automatically generated">
            <a:extLst>
              <a:ext uri="{FF2B5EF4-FFF2-40B4-BE49-F238E27FC236}">
                <a16:creationId xmlns:a16="http://schemas.microsoft.com/office/drawing/2014/main" id="{1FDB4158-C97B-485A-9493-41C7BA2E0DF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8478"/>
          <a:stretch/>
        </p:blipFill>
        <p:spPr>
          <a:xfrm>
            <a:off x="96020" y="327980"/>
            <a:ext cx="848792" cy="691953"/>
          </a:xfrm>
          <a:prstGeom prst="rect">
            <a:avLst/>
          </a:prstGeom>
        </p:spPr>
      </p:pic>
      <p:sp>
        <p:nvSpPr>
          <p:cNvPr id="226" name="TextBox 225">
            <a:extLst>
              <a:ext uri="{FF2B5EF4-FFF2-40B4-BE49-F238E27FC236}">
                <a16:creationId xmlns:a16="http://schemas.microsoft.com/office/drawing/2014/main" id="{072D6B6F-C480-48A8-81BA-C93286A056C4}"/>
              </a:ext>
            </a:extLst>
          </p:cNvPr>
          <p:cNvSpPr txBox="1"/>
          <p:nvPr/>
        </p:nvSpPr>
        <p:spPr>
          <a:xfrm>
            <a:off x="4877026" y="9966103"/>
            <a:ext cx="1301282" cy="192040"/>
          </a:xfrm>
          <a:prstGeom prst="rect">
            <a:avLst/>
          </a:prstGeom>
          <a:noFill/>
        </p:spPr>
        <p:txBody>
          <a:bodyPr wrap="square" rtlCol="0">
            <a:spAutoFit/>
          </a:bodyPr>
          <a:lstStyle/>
          <a:p>
            <a:pPr algn="ctr" defTabSz="493456"/>
            <a:endParaRPr lang="en-US" sz="648">
              <a:solidFill>
                <a:prstClr val="black"/>
              </a:solidFill>
            </a:endParaRPr>
          </a:p>
        </p:txBody>
      </p:sp>
      <p:sp>
        <p:nvSpPr>
          <p:cNvPr id="233" name="Oval 232">
            <a:extLst>
              <a:ext uri="{FF2B5EF4-FFF2-40B4-BE49-F238E27FC236}">
                <a16:creationId xmlns:a16="http://schemas.microsoft.com/office/drawing/2014/main" id="{FA468CC4-DA3D-D04C-A0F3-908B66B1ED58}"/>
              </a:ext>
            </a:extLst>
          </p:cNvPr>
          <p:cNvSpPr/>
          <p:nvPr/>
        </p:nvSpPr>
        <p:spPr>
          <a:xfrm>
            <a:off x="3517897" y="6929993"/>
            <a:ext cx="839620" cy="779855"/>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648" b="1">
              <a:solidFill>
                <a:prstClr val="black"/>
              </a:solidFill>
              <a:latin typeface="Century Gothic" panose="020B0502020202020204" pitchFamily="34" charset="0"/>
            </a:endParaRPr>
          </a:p>
        </p:txBody>
      </p:sp>
      <p:sp>
        <p:nvSpPr>
          <p:cNvPr id="235" name="Oval 234">
            <a:extLst>
              <a:ext uri="{FF2B5EF4-FFF2-40B4-BE49-F238E27FC236}">
                <a16:creationId xmlns:a16="http://schemas.microsoft.com/office/drawing/2014/main" id="{FA468CC4-DA3D-D04C-A0F3-908B66B1ED58}"/>
              </a:ext>
            </a:extLst>
          </p:cNvPr>
          <p:cNvSpPr/>
          <p:nvPr/>
        </p:nvSpPr>
        <p:spPr>
          <a:xfrm>
            <a:off x="716427" y="5767256"/>
            <a:ext cx="787247" cy="736606"/>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237" name="Oval 236">
            <a:extLst>
              <a:ext uri="{FF2B5EF4-FFF2-40B4-BE49-F238E27FC236}">
                <a16:creationId xmlns:a16="http://schemas.microsoft.com/office/drawing/2014/main" id="{FA468CC4-DA3D-D04C-A0F3-908B66B1ED58}"/>
              </a:ext>
            </a:extLst>
          </p:cNvPr>
          <p:cNvSpPr/>
          <p:nvPr/>
        </p:nvSpPr>
        <p:spPr>
          <a:xfrm>
            <a:off x="2013574" y="5682325"/>
            <a:ext cx="780529" cy="720907"/>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40" name="Oval 239">
            <a:extLst>
              <a:ext uri="{FF2B5EF4-FFF2-40B4-BE49-F238E27FC236}">
                <a16:creationId xmlns:a16="http://schemas.microsoft.com/office/drawing/2014/main" id="{FA468CC4-DA3D-D04C-A0F3-908B66B1ED58}"/>
              </a:ext>
            </a:extLst>
          </p:cNvPr>
          <p:cNvSpPr/>
          <p:nvPr/>
        </p:nvSpPr>
        <p:spPr>
          <a:xfrm>
            <a:off x="2139280" y="4301142"/>
            <a:ext cx="782938" cy="783309"/>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43" name="Oval 242">
            <a:extLst>
              <a:ext uri="{FF2B5EF4-FFF2-40B4-BE49-F238E27FC236}">
                <a16:creationId xmlns:a16="http://schemas.microsoft.com/office/drawing/2014/main" id="{67D857C8-6DBF-1441-BED6-4FF1EB531C36}"/>
              </a:ext>
            </a:extLst>
          </p:cNvPr>
          <p:cNvSpPr/>
          <p:nvPr/>
        </p:nvSpPr>
        <p:spPr>
          <a:xfrm>
            <a:off x="43347" y="3764068"/>
            <a:ext cx="768751" cy="790882"/>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244" name="Oval 243">
            <a:extLst>
              <a:ext uri="{FF2B5EF4-FFF2-40B4-BE49-F238E27FC236}">
                <a16:creationId xmlns:a16="http://schemas.microsoft.com/office/drawing/2014/main" id="{FA468CC4-DA3D-D04C-A0F3-908B66B1ED58}"/>
              </a:ext>
            </a:extLst>
          </p:cNvPr>
          <p:cNvSpPr/>
          <p:nvPr/>
        </p:nvSpPr>
        <p:spPr>
          <a:xfrm>
            <a:off x="5326854" y="5726262"/>
            <a:ext cx="527334" cy="5474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245" name="TextBox 244">
            <a:extLst>
              <a:ext uri="{FF2B5EF4-FFF2-40B4-BE49-F238E27FC236}">
                <a16:creationId xmlns:a16="http://schemas.microsoft.com/office/drawing/2014/main" id="{B87A07DE-C984-5043-ABB4-D3D967D43357}"/>
              </a:ext>
            </a:extLst>
          </p:cNvPr>
          <p:cNvSpPr txBox="1"/>
          <p:nvPr/>
        </p:nvSpPr>
        <p:spPr>
          <a:xfrm>
            <a:off x="5335177" y="5743425"/>
            <a:ext cx="515494" cy="540020"/>
          </a:xfrm>
          <a:prstGeom prst="rect">
            <a:avLst/>
          </a:prstGeom>
          <a:noFill/>
        </p:spPr>
        <p:txBody>
          <a:bodyPr wrap="square" rtlCol="0">
            <a:spAutoFit/>
          </a:bodyPr>
          <a:lstStyle/>
          <a:p>
            <a:pPr algn="ctr" defTabSz="493456"/>
            <a:r>
              <a:rPr lang="en-US" sz="2909" b="1">
                <a:solidFill>
                  <a:prstClr val="black"/>
                </a:solidFill>
                <a:latin typeface="Calibri" panose="020F0502020204030204"/>
              </a:rPr>
              <a:t>9</a:t>
            </a:r>
          </a:p>
        </p:txBody>
      </p:sp>
      <p:sp>
        <p:nvSpPr>
          <p:cNvPr id="246" name="TextBox 245">
            <a:extLst>
              <a:ext uri="{FF2B5EF4-FFF2-40B4-BE49-F238E27FC236}">
                <a16:creationId xmlns:a16="http://schemas.microsoft.com/office/drawing/2014/main" id="{2BE9DFE9-D2AE-C14C-AB63-41C6DF192559}"/>
              </a:ext>
            </a:extLst>
          </p:cNvPr>
          <p:cNvSpPr txBox="1"/>
          <p:nvPr/>
        </p:nvSpPr>
        <p:spPr>
          <a:xfrm>
            <a:off x="5320551" y="5762044"/>
            <a:ext cx="509776" cy="204543"/>
          </a:xfrm>
          <a:prstGeom prst="rect">
            <a:avLst/>
          </a:prstGeom>
          <a:noFill/>
        </p:spPr>
        <p:txBody>
          <a:bodyPr wrap="square" rtlCol="0">
            <a:spAutoFit/>
          </a:bodyPr>
          <a:lstStyle/>
          <a:p>
            <a:pPr algn="ctr" defTabSz="493456"/>
            <a:r>
              <a:rPr lang="en-US" sz="729" b="1">
                <a:solidFill>
                  <a:prstClr val="black"/>
                </a:solidFill>
                <a:latin typeface="Century Gothic" panose="020B0502020202020204" pitchFamily="34" charset="0"/>
              </a:rPr>
              <a:t>YEAR</a:t>
            </a:r>
          </a:p>
        </p:txBody>
      </p:sp>
      <p:cxnSp>
        <p:nvCxnSpPr>
          <p:cNvPr id="250" name="Straight Connector 249">
            <a:extLst>
              <a:ext uri="{FF2B5EF4-FFF2-40B4-BE49-F238E27FC236}">
                <a16:creationId xmlns:a16="http://schemas.microsoft.com/office/drawing/2014/main" id="{206BE152-910A-2843-A2AB-7EEE1AB8E0D0}"/>
              </a:ext>
            </a:extLst>
          </p:cNvPr>
          <p:cNvCxnSpPr>
            <a:cxnSpLocks/>
          </p:cNvCxnSpPr>
          <p:nvPr/>
        </p:nvCxnSpPr>
        <p:spPr>
          <a:xfrm flipH="1" flipV="1">
            <a:off x="4626367" y="9743292"/>
            <a:ext cx="554936" cy="24076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55" name="TextBox 254">
            <a:extLst>
              <a:ext uri="{FF2B5EF4-FFF2-40B4-BE49-F238E27FC236}">
                <a16:creationId xmlns:a16="http://schemas.microsoft.com/office/drawing/2014/main" id="{072D6B6F-C480-48A8-81BA-C93286A056C4}"/>
              </a:ext>
            </a:extLst>
          </p:cNvPr>
          <p:cNvSpPr txBox="1"/>
          <p:nvPr/>
        </p:nvSpPr>
        <p:spPr>
          <a:xfrm>
            <a:off x="3815780" y="10027670"/>
            <a:ext cx="1343802" cy="590867"/>
          </a:xfrm>
          <a:prstGeom prst="rect">
            <a:avLst/>
          </a:prstGeom>
          <a:noFill/>
        </p:spPr>
        <p:txBody>
          <a:bodyPr wrap="square" rtlCol="0">
            <a:spAutoFit/>
          </a:bodyPr>
          <a:lstStyle/>
          <a:p>
            <a:pPr algn="ctr" defTabSz="493456"/>
            <a:r>
              <a:rPr lang="en-GB" sz="648" b="1" dirty="0">
                <a:solidFill>
                  <a:prstClr val="black"/>
                </a:solidFill>
              </a:rPr>
              <a:t>What will I learn? </a:t>
            </a:r>
          </a:p>
          <a:p>
            <a:pPr algn="ctr" defTabSz="493456"/>
            <a:r>
              <a:rPr lang="en-GB" sz="648" b="1" dirty="0">
                <a:solidFill>
                  <a:prstClr val="black"/>
                </a:solidFill>
              </a:rPr>
              <a:t> </a:t>
            </a:r>
            <a:r>
              <a:rPr lang="en-GB" sz="648" dirty="0">
                <a:solidFill>
                  <a:prstClr val="black"/>
                </a:solidFill>
              </a:rPr>
              <a:t>Students will learn how to read about, analyse, then create and write their own archetype characters.</a:t>
            </a:r>
            <a:endParaRPr lang="en-US" sz="648" dirty="0">
              <a:solidFill>
                <a:prstClr val="black"/>
              </a:solidFill>
            </a:endParaRPr>
          </a:p>
        </p:txBody>
      </p:sp>
      <p:cxnSp>
        <p:nvCxnSpPr>
          <p:cNvPr id="265" name="Straight Connector 264">
            <a:extLst>
              <a:ext uri="{FF2B5EF4-FFF2-40B4-BE49-F238E27FC236}">
                <a16:creationId xmlns:a16="http://schemas.microsoft.com/office/drawing/2014/main" id="{206BE152-910A-2843-A2AB-7EEE1AB8E0D0}"/>
              </a:ext>
            </a:extLst>
          </p:cNvPr>
          <p:cNvCxnSpPr>
            <a:cxnSpLocks/>
          </p:cNvCxnSpPr>
          <p:nvPr/>
        </p:nvCxnSpPr>
        <p:spPr>
          <a:xfrm flipV="1">
            <a:off x="2639803" y="9593746"/>
            <a:ext cx="5180" cy="25489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69" name="TextBox 268">
            <a:extLst>
              <a:ext uri="{FF2B5EF4-FFF2-40B4-BE49-F238E27FC236}">
                <a16:creationId xmlns:a16="http://schemas.microsoft.com/office/drawing/2014/main" id="{072D6B6F-C480-48A8-81BA-C93286A056C4}"/>
              </a:ext>
            </a:extLst>
          </p:cNvPr>
          <p:cNvSpPr txBox="1"/>
          <p:nvPr/>
        </p:nvSpPr>
        <p:spPr>
          <a:xfrm>
            <a:off x="-51612" y="8339785"/>
            <a:ext cx="758949" cy="729687"/>
          </a:xfrm>
          <a:prstGeom prst="rect">
            <a:avLst/>
          </a:prstGeom>
          <a:noFill/>
        </p:spPr>
        <p:txBody>
          <a:bodyPr wrap="square" rtlCol="0">
            <a:spAutoFit/>
          </a:bodyPr>
          <a:lstStyle/>
          <a:p>
            <a:pPr algn="ctr" defTabSz="493456">
              <a:lnSpc>
                <a:spcPct val="107000"/>
              </a:lnSpc>
            </a:pPr>
            <a:r>
              <a:rPr lang="en-GB" sz="650" b="1" dirty="0">
                <a:solidFill>
                  <a:prstClr val="black"/>
                </a:solidFill>
                <a:ea typeface="Century Gothic" panose="020B0502020202020204" pitchFamily="34" charset="0"/>
                <a:cs typeface="Century Gothic" panose="020B0502020202020204" pitchFamily="34" charset="0"/>
              </a:rPr>
              <a:t>Concepts</a:t>
            </a:r>
            <a:endParaRPr lang="en-GB" sz="650" dirty="0">
              <a:solidFill>
                <a:prstClr val="black"/>
              </a:solidFill>
              <a:ea typeface="Century Gothic" panose="020B0502020202020204" pitchFamily="34" charset="0"/>
              <a:cs typeface="Century Gothic" panose="020B0502020202020204" pitchFamily="34" charset="0"/>
            </a:endParaRPr>
          </a:p>
          <a:p>
            <a:pPr algn="ctr" defTabSz="493456">
              <a:lnSpc>
                <a:spcPct val="107000"/>
              </a:lnSpc>
            </a:pPr>
            <a:r>
              <a:rPr lang="en-GB" sz="650" dirty="0"/>
              <a:t>rhetoric, comedy, tragedy, context, character motivation</a:t>
            </a:r>
            <a:endParaRPr lang="en-US" sz="650" dirty="0">
              <a:solidFill>
                <a:prstClr val="black"/>
              </a:solidFill>
            </a:endParaRPr>
          </a:p>
        </p:txBody>
      </p:sp>
      <p:sp>
        <p:nvSpPr>
          <p:cNvPr id="297" name="Oval 296">
            <a:extLst>
              <a:ext uri="{FF2B5EF4-FFF2-40B4-BE49-F238E27FC236}">
                <a16:creationId xmlns:a16="http://schemas.microsoft.com/office/drawing/2014/main" id="{FA468CC4-DA3D-D04C-A0F3-908B66B1ED58}"/>
              </a:ext>
            </a:extLst>
          </p:cNvPr>
          <p:cNvSpPr/>
          <p:nvPr/>
        </p:nvSpPr>
        <p:spPr>
          <a:xfrm>
            <a:off x="126663" y="3886842"/>
            <a:ext cx="571624" cy="5474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298" name="TextBox 297">
            <a:extLst>
              <a:ext uri="{FF2B5EF4-FFF2-40B4-BE49-F238E27FC236}">
                <a16:creationId xmlns:a16="http://schemas.microsoft.com/office/drawing/2014/main" id="{B87A07DE-C984-5043-ABB4-D3D967D43357}"/>
              </a:ext>
            </a:extLst>
          </p:cNvPr>
          <p:cNvSpPr txBox="1"/>
          <p:nvPr/>
        </p:nvSpPr>
        <p:spPr>
          <a:xfrm>
            <a:off x="87045" y="3896898"/>
            <a:ext cx="668794" cy="540020"/>
          </a:xfrm>
          <a:prstGeom prst="rect">
            <a:avLst/>
          </a:prstGeom>
          <a:noFill/>
        </p:spPr>
        <p:txBody>
          <a:bodyPr wrap="square" rtlCol="0">
            <a:spAutoFit/>
          </a:bodyPr>
          <a:lstStyle/>
          <a:p>
            <a:pPr algn="ctr" defTabSz="493456"/>
            <a:r>
              <a:rPr lang="en-US" sz="2909" b="1" dirty="0">
                <a:solidFill>
                  <a:prstClr val="black"/>
                </a:solidFill>
                <a:latin typeface="Calibri" panose="020F0502020204030204"/>
              </a:rPr>
              <a:t>10</a:t>
            </a:r>
          </a:p>
        </p:txBody>
      </p:sp>
      <p:sp>
        <p:nvSpPr>
          <p:cNvPr id="301" name="TextBox 300">
            <a:extLst>
              <a:ext uri="{FF2B5EF4-FFF2-40B4-BE49-F238E27FC236}">
                <a16:creationId xmlns:a16="http://schemas.microsoft.com/office/drawing/2014/main" id="{2BE9DFE9-D2AE-C14C-AB63-41C6DF192559}"/>
              </a:ext>
            </a:extLst>
          </p:cNvPr>
          <p:cNvSpPr txBox="1"/>
          <p:nvPr/>
        </p:nvSpPr>
        <p:spPr>
          <a:xfrm>
            <a:off x="175588" y="3887758"/>
            <a:ext cx="509776" cy="204543"/>
          </a:xfrm>
          <a:prstGeom prst="rect">
            <a:avLst/>
          </a:prstGeom>
          <a:noFill/>
        </p:spPr>
        <p:txBody>
          <a:bodyPr wrap="square" rtlCol="0">
            <a:spAutoFit/>
          </a:bodyPr>
          <a:lstStyle/>
          <a:p>
            <a:pPr algn="ctr" defTabSz="493456"/>
            <a:r>
              <a:rPr lang="en-US" sz="729" b="1" dirty="0">
                <a:solidFill>
                  <a:prstClr val="black"/>
                </a:solidFill>
                <a:latin typeface="Calibri" panose="020F0502020204030204"/>
              </a:rPr>
              <a:t>YEAR</a:t>
            </a:r>
          </a:p>
        </p:txBody>
      </p:sp>
      <p:grpSp>
        <p:nvGrpSpPr>
          <p:cNvPr id="23" name="Group 22"/>
          <p:cNvGrpSpPr/>
          <p:nvPr/>
        </p:nvGrpSpPr>
        <p:grpSpPr>
          <a:xfrm>
            <a:off x="5818316" y="1642956"/>
            <a:ext cx="792769" cy="790882"/>
            <a:chOff x="5153870" y="1140919"/>
            <a:chExt cx="734503" cy="732755"/>
          </a:xfrm>
        </p:grpSpPr>
        <p:sp>
          <p:nvSpPr>
            <p:cNvPr id="306" name="Oval 305">
              <a:extLst>
                <a:ext uri="{FF2B5EF4-FFF2-40B4-BE49-F238E27FC236}">
                  <a16:creationId xmlns:a16="http://schemas.microsoft.com/office/drawing/2014/main" id="{67D857C8-6DBF-1441-BED6-4FF1EB531C36}"/>
                </a:ext>
              </a:extLst>
            </p:cNvPr>
            <p:cNvSpPr/>
            <p:nvPr/>
          </p:nvSpPr>
          <p:spPr>
            <a:xfrm>
              <a:off x="5153870" y="1140919"/>
              <a:ext cx="734503" cy="73275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307" name="Oval 306">
              <a:extLst>
                <a:ext uri="{FF2B5EF4-FFF2-40B4-BE49-F238E27FC236}">
                  <a16:creationId xmlns:a16="http://schemas.microsoft.com/office/drawing/2014/main" id="{FA468CC4-DA3D-D04C-A0F3-908B66B1ED58}"/>
                </a:ext>
              </a:extLst>
            </p:cNvPr>
            <p:cNvSpPr/>
            <p:nvPr/>
          </p:nvSpPr>
          <p:spPr>
            <a:xfrm>
              <a:off x="5254626" y="1245131"/>
              <a:ext cx="529612"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1091">
                <a:solidFill>
                  <a:prstClr val="white"/>
                </a:solidFill>
                <a:latin typeface="Calibri" panose="020F0502020204030204"/>
              </a:endParaRPr>
            </a:p>
          </p:txBody>
        </p:sp>
        <p:sp>
          <p:nvSpPr>
            <p:cNvPr id="309" name="TextBox 308">
              <a:extLst>
                <a:ext uri="{FF2B5EF4-FFF2-40B4-BE49-F238E27FC236}">
                  <a16:creationId xmlns:a16="http://schemas.microsoft.com/office/drawing/2014/main" id="{B87A07DE-C984-5043-ABB4-D3D967D43357}"/>
                </a:ext>
              </a:extLst>
            </p:cNvPr>
            <p:cNvSpPr txBox="1"/>
            <p:nvPr/>
          </p:nvSpPr>
          <p:spPr>
            <a:xfrm>
              <a:off x="5220417" y="1294705"/>
              <a:ext cx="613965" cy="500330"/>
            </a:xfrm>
            <a:prstGeom prst="rect">
              <a:avLst/>
            </a:prstGeom>
            <a:noFill/>
            <a:ln>
              <a:noFill/>
            </a:ln>
          </p:spPr>
          <p:txBody>
            <a:bodyPr wrap="square" rtlCol="0">
              <a:spAutoFit/>
            </a:bodyPr>
            <a:lstStyle/>
            <a:p>
              <a:pPr algn="ctr" defTabSz="493456"/>
              <a:r>
                <a:rPr lang="en-US" sz="2909" b="1">
                  <a:solidFill>
                    <a:prstClr val="black"/>
                  </a:solidFill>
                  <a:latin typeface="Calibri" panose="020F0502020204030204"/>
                </a:rPr>
                <a:t>11</a:t>
              </a:r>
            </a:p>
          </p:txBody>
        </p:sp>
        <p:sp>
          <p:nvSpPr>
            <p:cNvPr id="310" name="TextBox 309">
              <a:extLst>
                <a:ext uri="{FF2B5EF4-FFF2-40B4-BE49-F238E27FC236}">
                  <a16:creationId xmlns:a16="http://schemas.microsoft.com/office/drawing/2014/main" id="{2BE9DFE9-D2AE-C14C-AB63-41C6DF192559}"/>
                </a:ext>
              </a:extLst>
            </p:cNvPr>
            <p:cNvSpPr txBox="1"/>
            <p:nvPr/>
          </p:nvSpPr>
          <p:spPr>
            <a:xfrm>
              <a:off x="5270169" y="1264505"/>
              <a:ext cx="472309" cy="189510"/>
            </a:xfrm>
            <a:prstGeom prst="rect">
              <a:avLst/>
            </a:prstGeom>
            <a:noFill/>
            <a:ln>
              <a:noFill/>
            </a:ln>
          </p:spPr>
          <p:txBody>
            <a:bodyPr wrap="square" rtlCol="0">
              <a:spAutoFit/>
            </a:bodyPr>
            <a:lstStyle/>
            <a:p>
              <a:pPr algn="ctr" defTabSz="493456"/>
              <a:r>
                <a:rPr lang="en-US" sz="729" b="1">
                  <a:solidFill>
                    <a:prstClr val="black"/>
                  </a:solidFill>
                  <a:latin typeface="Calibri" panose="020F0502020204030204"/>
                </a:rPr>
                <a:t>YEAR</a:t>
              </a:r>
            </a:p>
          </p:txBody>
        </p:sp>
      </p:grpSp>
      <p:sp>
        <p:nvSpPr>
          <p:cNvPr id="317" name="TextBox 316">
            <a:extLst>
              <a:ext uri="{FF2B5EF4-FFF2-40B4-BE49-F238E27FC236}">
                <a16:creationId xmlns:a16="http://schemas.microsoft.com/office/drawing/2014/main" id="{072D6B6F-C480-48A8-81BA-C93286A056C4}"/>
              </a:ext>
            </a:extLst>
          </p:cNvPr>
          <p:cNvSpPr txBox="1"/>
          <p:nvPr/>
        </p:nvSpPr>
        <p:spPr>
          <a:xfrm>
            <a:off x="1759997" y="10021950"/>
            <a:ext cx="781739" cy="491160"/>
          </a:xfrm>
          <a:prstGeom prst="rect">
            <a:avLst/>
          </a:prstGeom>
          <a:noFill/>
        </p:spPr>
        <p:txBody>
          <a:bodyPr wrap="square" rtlCol="0">
            <a:spAutoFit/>
          </a:bodyPr>
          <a:lstStyle/>
          <a:p>
            <a:pPr algn="ctr" defTabSz="493456"/>
            <a:r>
              <a:rPr lang="en-GB" sz="648" b="1" i="1" dirty="0">
                <a:solidFill>
                  <a:prstClr val="black"/>
                </a:solidFill>
              </a:rPr>
              <a:t>Concepts</a:t>
            </a:r>
            <a:endParaRPr lang="en-GB" sz="648" dirty="0">
              <a:solidFill>
                <a:prstClr val="black"/>
              </a:solidFill>
            </a:endParaRPr>
          </a:p>
          <a:p>
            <a:pPr algn="ctr" defTabSz="493456"/>
            <a:r>
              <a:rPr lang="en-GB" sz="648" dirty="0">
                <a:solidFill>
                  <a:prstClr val="black"/>
                </a:solidFill>
              </a:rPr>
              <a:t>Oral tradition, Epic form/ hero/villain, </a:t>
            </a:r>
          </a:p>
        </p:txBody>
      </p:sp>
      <p:sp>
        <p:nvSpPr>
          <p:cNvPr id="328" name="Oval 327">
            <a:extLst>
              <a:ext uri="{FF2B5EF4-FFF2-40B4-BE49-F238E27FC236}">
                <a16:creationId xmlns:a16="http://schemas.microsoft.com/office/drawing/2014/main" id="{FA468CC4-DA3D-D04C-A0F3-908B66B1ED58}"/>
              </a:ext>
            </a:extLst>
          </p:cNvPr>
          <p:cNvSpPr/>
          <p:nvPr/>
        </p:nvSpPr>
        <p:spPr>
          <a:xfrm>
            <a:off x="526484" y="2988474"/>
            <a:ext cx="737268" cy="723214"/>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0" name="Oval 329">
            <a:extLst>
              <a:ext uri="{FF2B5EF4-FFF2-40B4-BE49-F238E27FC236}">
                <a16:creationId xmlns:a16="http://schemas.microsoft.com/office/drawing/2014/main" id="{FA468CC4-DA3D-D04C-A0F3-908B66B1ED58}"/>
              </a:ext>
            </a:extLst>
          </p:cNvPr>
          <p:cNvSpPr/>
          <p:nvPr/>
        </p:nvSpPr>
        <p:spPr>
          <a:xfrm>
            <a:off x="1497936" y="2944670"/>
            <a:ext cx="682288" cy="711762"/>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2" name="Oval 331">
            <a:extLst>
              <a:ext uri="{FF2B5EF4-FFF2-40B4-BE49-F238E27FC236}">
                <a16:creationId xmlns:a16="http://schemas.microsoft.com/office/drawing/2014/main" id="{FA468CC4-DA3D-D04C-A0F3-908B66B1ED58}"/>
              </a:ext>
            </a:extLst>
          </p:cNvPr>
          <p:cNvSpPr/>
          <p:nvPr/>
        </p:nvSpPr>
        <p:spPr>
          <a:xfrm>
            <a:off x="5890141" y="2882565"/>
            <a:ext cx="730113" cy="723900"/>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4" name="Oval 333">
            <a:extLst>
              <a:ext uri="{FF2B5EF4-FFF2-40B4-BE49-F238E27FC236}">
                <a16:creationId xmlns:a16="http://schemas.microsoft.com/office/drawing/2014/main" id="{FA468CC4-DA3D-D04C-A0F3-908B66B1ED58}"/>
              </a:ext>
            </a:extLst>
          </p:cNvPr>
          <p:cNvSpPr/>
          <p:nvPr/>
        </p:nvSpPr>
        <p:spPr>
          <a:xfrm>
            <a:off x="255462" y="1268405"/>
            <a:ext cx="780881" cy="77753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5" name="Oval 334">
            <a:extLst>
              <a:ext uri="{FF2B5EF4-FFF2-40B4-BE49-F238E27FC236}">
                <a16:creationId xmlns:a16="http://schemas.microsoft.com/office/drawing/2014/main" id="{FA468CC4-DA3D-D04C-A0F3-908B66B1ED58}"/>
              </a:ext>
            </a:extLst>
          </p:cNvPr>
          <p:cNvSpPr/>
          <p:nvPr/>
        </p:nvSpPr>
        <p:spPr>
          <a:xfrm>
            <a:off x="3150645" y="1610040"/>
            <a:ext cx="823084" cy="77753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6" name="Oval 335">
            <a:extLst>
              <a:ext uri="{FF2B5EF4-FFF2-40B4-BE49-F238E27FC236}">
                <a16:creationId xmlns:a16="http://schemas.microsoft.com/office/drawing/2014/main" id="{FA468CC4-DA3D-D04C-A0F3-908B66B1ED58}"/>
              </a:ext>
            </a:extLst>
          </p:cNvPr>
          <p:cNvSpPr/>
          <p:nvPr/>
        </p:nvSpPr>
        <p:spPr>
          <a:xfrm>
            <a:off x="4324157" y="1573016"/>
            <a:ext cx="780881" cy="77753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38" name="Oval 337">
            <a:extLst>
              <a:ext uri="{FF2B5EF4-FFF2-40B4-BE49-F238E27FC236}">
                <a16:creationId xmlns:a16="http://schemas.microsoft.com/office/drawing/2014/main" id="{FA468CC4-DA3D-D04C-A0F3-908B66B1ED58}"/>
              </a:ext>
            </a:extLst>
          </p:cNvPr>
          <p:cNvSpPr/>
          <p:nvPr/>
        </p:nvSpPr>
        <p:spPr>
          <a:xfrm>
            <a:off x="937329" y="9098577"/>
            <a:ext cx="780881" cy="777530"/>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339" name="Oval 338">
            <a:extLst>
              <a:ext uri="{FF2B5EF4-FFF2-40B4-BE49-F238E27FC236}">
                <a16:creationId xmlns:a16="http://schemas.microsoft.com/office/drawing/2014/main" id="{FA468CC4-DA3D-D04C-A0F3-908B66B1ED58}"/>
              </a:ext>
            </a:extLst>
          </p:cNvPr>
          <p:cNvSpPr/>
          <p:nvPr/>
        </p:nvSpPr>
        <p:spPr>
          <a:xfrm>
            <a:off x="2375647" y="9218891"/>
            <a:ext cx="780881" cy="777530"/>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343" name="TextBox 342">
            <a:extLst>
              <a:ext uri="{FF2B5EF4-FFF2-40B4-BE49-F238E27FC236}">
                <a16:creationId xmlns:a16="http://schemas.microsoft.com/office/drawing/2014/main" id="{072D6B6F-C480-48A8-81BA-C93286A056C4}"/>
              </a:ext>
            </a:extLst>
          </p:cNvPr>
          <p:cNvSpPr txBox="1"/>
          <p:nvPr/>
        </p:nvSpPr>
        <p:spPr>
          <a:xfrm>
            <a:off x="45323" y="5908609"/>
            <a:ext cx="732046" cy="1292662"/>
          </a:xfrm>
          <a:prstGeom prst="rect">
            <a:avLst/>
          </a:prstGeom>
          <a:noFill/>
        </p:spPr>
        <p:txBody>
          <a:bodyPr wrap="square" rtlCol="0">
            <a:spAutoFit/>
          </a:bodyPr>
          <a:lstStyle/>
          <a:p>
            <a:pPr algn="ctr" defTabSz="493456"/>
            <a:r>
              <a:rPr lang="en-GB" sz="650" b="1" dirty="0"/>
              <a:t>What Will I Learn</a:t>
            </a:r>
            <a:r>
              <a:rPr lang="en-GB" sz="650" dirty="0"/>
              <a:t>: Reading Much Ado About Nothing; inferring meaning beneath witty dialogue; analysing how Shakespeare presents relationships</a:t>
            </a:r>
            <a:endParaRPr lang="en-US" sz="650" dirty="0">
              <a:solidFill>
                <a:prstClr val="black"/>
              </a:solidFill>
              <a:latin typeface="Century Gothic" panose="020B0502020202020204" pitchFamily="34" charset="0"/>
            </a:endParaRPr>
          </a:p>
        </p:txBody>
      </p:sp>
      <p:sp>
        <p:nvSpPr>
          <p:cNvPr id="5" name="Rectangle 4"/>
          <p:cNvSpPr/>
          <p:nvPr/>
        </p:nvSpPr>
        <p:spPr>
          <a:xfrm>
            <a:off x="513238" y="3098349"/>
            <a:ext cx="756648" cy="490712"/>
          </a:xfrm>
          <a:prstGeom prst="rect">
            <a:avLst/>
          </a:prstGeom>
        </p:spPr>
        <p:txBody>
          <a:bodyPr wrap="square">
            <a:spAutoFit/>
          </a:bodyPr>
          <a:lstStyle/>
          <a:p>
            <a:pPr algn="ctr" defTabSz="493456"/>
            <a:r>
              <a:rPr lang="en-US" sz="863" b="1" dirty="0">
                <a:solidFill>
                  <a:prstClr val="black"/>
                </a:solidFill>
                <a:latin typeface="Century Gothic" panose="020B0502020202020204" pitchFamily="34" charset="0"/>
              </a:rPr>
              <a:t>An Inspector Calls</a:t>
            </a:r>
          </a:p>
        </p:txBody>
      </p:sp>
      <p:sp>
        <p:nvSpPr>
          <p:cNvPr id="111" name="TextBox 110">
            <a:extLst>
              <a:ext uri="{FF2B5EF4-FFF2-40B4-BE49-F238E27FC236}">
                <a16:creationId xmlns:a16="http://schemas.microsoft.com/office/drawing/2014/main" id="{072D6B6F-C480-48A8-81BA-C93286A056C4}"/>
              </a:ext>
            </a:extLst>
          </p:cNvPr>
          <p:cNvSpPr txBox="1"/>
          <p:nvPr/>
        </p:nvSpPr>
        <p:spPr>
          <a:xfrm>
            <a:off x="48111" y="5139188"/>
            <a:ext cx="1144329" cy="792525"/>
          </a:xfrm>
          <a:prstGeom prst="rect">
            <a:avLst/>
          </a:prstGeom>
          <a:noFill/>
        </p:spPr>
        <p:txBody>
          <a:bodyPr wrap="square" rtlCol="0">
            <a:spAutoFit/>
          </a:bodyPr>
          <a:lstStyle/>
          <a:p>
            <a:pPr algn="ctr" defTabSz="493456"/>
            <a:r>
              <a:rPr lang="en-GB" sz="650" b="1" dirty="0"/>
              <a:t>What Will I Learn</a:t>
            </a:r>
            <a:r>
              <a:rPr lang="en-GB" sz="650" dirty="0"/>
              <a:t>: Reading Noughts and Crosses as a performance text; analysing stage directions; writing analytical paragraphs linking fiction to real-world injustice </a:t>
            </a:r>
            <a:endParaRPr lang="en-US" sz="650" b="1" dirty="0">
              <a:solidFill>
                <a:prstClr val="black"/>
              </a:solidFill>
              <a:latin typeface="Century Gothic" panose="020B0502020202020204" pitchFamily="34" charset="0"/>
            </a:endParaRPr>
          </a:p>
        </p:txBody>
      </p:sp>
      <p:cxnSp>
        <p:nvCxnSpPr>
          <p:cNvPr id="112" name="Straight Connector 111">
            <a:extLst>
              <a:ext uri="{FF2B5EF4-FFF2-40B4-BE49-F238E27FC236}">
                <a16:creationId xmlns:a16="http://schemas.microsoft.com/office/drawing/2014/main" id="{206BE152-910A-2843-A2AB-7EEE1AB8E0D0}"/>
              </a:ext>
            </a:extLst>
          </p:cNvPr>
          <p:cNvCxnSpPr>
            <a:cxnSpLocks/>
          </p:cNvCxnSpPr>
          <p:nvPr/>
        </p:nvCxnSpPr>
        <p:spPr>
          <a:xfrm>
            <a:off x="1137816" y="5562116"/>
            <a:ext cx="132552" cy="24143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072D6B6F-C480-48A8-81BA-C93286A056C4}"/>
              </a:ext>
            </a:extLst>
          </p:cNvPr>
          <p:cNvSpPr txBox="1"/>
          <p:nvPr/>
        </p:nvSpPr>
        <p:spPr>
          <a:xfrm>
            <a:off x="1802212" y="5077091"/>
            <a:ext cx="1301536" cy="592470"/>
          </a:xfrm>
          <a:prstGeom prst="rect">
            <a:avLst/>
          </a:prstGeom>
          <a:noFill/>
        </p:spPr>
        <p:txBody>
          <a:bodyPr wrap="square" rtlCol="0">
            <a:spAutoFit/>
          </a:bodyPr>
          <a:lstStyle/>
          <a:p>
            <a:pPr algn="ctr" defTabSz="493456"/>
            <a:r>
              <a:rPr lang="en-GB" sz="650" b="1" dirty="0"/>
              <a:t>What Will I Learn: </a:t>
            </a:r>
            <a:r>
              <a:rPr lang="en-GB" sz="650" dirty="0"/>
              <a:t>Reading culture poetry from diverse voices; writing comparatively; exploring how place and identity shape what and how poets write</a:t>
            </a:r>
            <a:endParaRPr lang="en-US" sz="650" dirty="0">
              <a:solidFill>
                <a:prstClr val="black"/>
              </a:solidFill>
              <a:latin typeface="Century Gothic" panose="020B0502020202020204" pitchFamily="34" charset="0"/>
            </a:endParaRPr>
          </a:p>
        </p:txBody>
      </p:sp>
      <p:cxnSp>
        <p:nvCxnSpPr>
          <p:cNvPr id="120" name="Straight Connector 119">
            <a:extLst>
              <a:ext uri="{FF2B5EF4-FFF2-40B4-BE49-F238E27FC236}">
                <a16:creationId xmlns:a16="http://schemas.microsoft.com/office/drawing/2014/main" id="{206BE152-910A-2843-A2AB-7EEE1AB8E0D0}"/>
              </a:ext>
            </a:extLst>
          </p:cNvPr>
          <p:cNvCxnSpPr>
            <a:cxnSpLocks/>
            <a:endCxn id="237" idx="7"/>
          </p:cNvCxnSpPr>
          <p:nvPr/>
        </p:nvCxnSpPr>
        <p:spPr>
          <a:xfrm flipH="1">
            <a:off x="2679797" y="5644629"/>
            <a:ext cx="52207" cy="14327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072D6B6F-C480-48A8-81BA-C93286A056C4}"/>
              </a:ext>
            </a:extLst>
          </p:cNvPr>
          <p:cNvSpPr txBox="1"/>
          <p:nvPr/>
        </p:nvSpPr>
        <p:spPr>
          <a:xfrm>
            <a:off x="2825769" y="5169371"/>
            <a:ext cx="1197482" cy="692497"/>
          </a:xfrm>
          <a:prstGeom prst="rect">
            <a:avLst/>
          </a:prstGeom>
          <a:noFill/>
        </p:spPr>
        <p:txBody>
          <a:bodyPr wrap="square" rtlCol="0">
            <a:spAutoFit/>
          </a:bodyPr>
          <a:lstStyle/>
          <a:p>
            <a:pPr algn="ctr" defTabSz="493456"/>
            <a:r>
              <a:rPr lang="en-GB" sz="650" b="1" dirty="0"/>
              <a:t>Concepts: </a:t>
            </a:r>
            <a:r>
              <a:rPr lang="en-GB" sz="650" dirty="0"/>
              <a:t>comparative writing, identity, structure, cultural context, postcolonialism, diaspora, what it means to belong somewhere</a:t>
            </a:r>
            <a:endParaRPr lang="en-US" sz="650" dirty="0">
              <a:solidFill>
                <a:prstClr val="black"/>
              </a:solidFill>
              <a:latin typeface="Calibri" panose="020F0502020204030204"/>
            </a:endParaRPr>
          </a:p>
        </p:txBody>
      </p:sp>
      <p:sp>
        <p:nvSpPr>
          <p:cNvPr id="130" name="TextBox 129">
            <a:extLst>
              <a:ext uri="{FF2B5EF4-FFF2-40B4-BE49-F238E27FC236}">
                <a16:creationId xmlns:a16="http://schemas.microsoft.com/office/drawing/2014/main" id="{072D6B6F-C480-48A8-81BA-C93286A056C4}"/>
              </a:ext>
            </a:extLst>
          </p:cNvPr>
          <p:cNvSpPr txBox="1"/>
          <p:nvPr/>
        </p:nvSpPr>
        <p:spPr>
          <a:xfrm>
            <a:off x="5418700" y="6319740"/>
            <a:ext cx="1471909" cy="592470"/>
          </a:xfrm>
          <a:prstGeom prst="rect">
            <a:avLst/>
          </a:prstGeom>
          <a:noFill/>
        </p:spPr>
        <p:txBody>
          <a:bodyPr wrap="square" rtlCol="0">
            <a:spAutoFit/>
          </a:bodyPr>
          <a:lstStyle/>
          <a:p>
            <a:pPr algn="ctr" defTabSz="493456"/>
            <a:r>
              <a:rPr lang="en-GB" sz="650" b="1" dirty="0">
                <a:solidFill>
                  <a:prstClr val="black"/>
                </a:solidFill>
              </a:rPr>
              <a:t>Concepts</a:t>
            </a:r>
            <a:endParaRPr lang="en-GB" sz="650" dirty="0">
              <a:solidFill>
                <a:prstClr val="black"/>
              </a:solidFill>
            </a:endParaRPr>
          </a:p>
          <a:p>
            <a:pPr algn="ctr" defTabSz="493456"/>
            <a:r>
              <a:rPr lang="en-GB" sz="650" dirty="0"/>
              <a:t>biography, autobiography, chronology, China and communism, gender roles across cultures, family structures and expectations</a:t>
            </a:r>
            <a:endParaRPr lang="en-US" sz="650" dirty="0">
              <a:solidFill>
                <a:prstClr val="black"/>
              </a:solidFill>
            </a:endParaRPr>
          </a:p>
        </p:txBody>
      </p:sp>
      <p:sp>
        <p:nvSpPr>
          <p:cNvPr id="138" name="TextBox 137">
            <a:extLst>
              <a:ext uri="{FF2B5EF4-FFF2-40B4-BE49-F238E27FC236}">
                <a16:creationId xmlns:a16="http://schemas.microsoft.com/office/drawing/2014/main" id="{072D6B6F-C480-48A8-81BA-C93286A056C4}"/>
              </a:ext>
            </a:extLst>
          </p:cNvPr>
          <p:cNvSpPr txBox="1"/>
          <p:nvPr/>
        </p:nvSpPr>
        <p:spPr>
          <a:xfrm>
            <a:off x="4293001" y="6411986"/>
            <a:ext cx="1299789" cy="592470"/>
          </a:xfrm>
          <a:prstGeom prst="rect">
            <a:avLst/>
          </a:prstGeom>
          <a:noFill/>
        </p:spPr>
        <p:txBody>
          <a:bodyPr wrap="square" rtlCol="0">
            <a:spAutoFit/>
          </a:bodyPr>
          <a:lstStyle/>
          <a:p>
            <a:pPr algn="ctr" defTabSz="493456"/>
            <a:r>
              <a:rPr lang="en-GB" sz="650" b="1" dirty="0"/>
              <a:t>What Will I Learn</a:t>
            </a:r>
            <a:r>
              <a:rPr lang="en-GB" sz="650" dirty="0"/>
              <a:t>: Reading Chinese Cinderella; biographical and autobiographical texts; linking personal experience to historical events</a:t>
            </a:r>
            <a:endParaRPr lang="en-US" sz="650" dirty="0">
              <a:solidFill>
                <a:prstClr val="black"/>
              </a:solidFill>
              <a:latin typeface="Century Gothic" panose="020B0502020202020204" pitchFamily="34" charset="0"/>
            </a:endParaRPr>
          </a:p>
        </p:txBody>
      </p:sp>
      <p:sp>
        <p:nvSpPr>
          <p:cNvPr id="139" name="TextBox 138">
            <a:extLst>
              <a:ext uri="{FF2B5EF4-FFF2-40B4-BE49-F238E27FC236}">
                <a16:creationId xmlns:a16="http://schemas.microsoft.com/office/drawing/2014/main" id="{072D6B6F-C480-48A8-81BA-C93286A056C4}"/>
              </a:ext>
            </a:extLst>
          </p:cNvPr>
          <p:cNvSpPr txBox="1"/>
          <p:nvPr/>
        </p:nvSpPr>
        <p:spPr>
          <a:xfrm>
            <a:off x="3342648" y="6360429"/>
            <a:ext cx="1093096" cy="592470"/>
          </a:xfrm>
          <a:prstGeom prst="rect">
            <a:avLst/>
          </a:prstGeom>
          <a:noFill/>
        </p:spPr>
        <p:txBody>
          <a:bodyPr wrap="square" rtlCol="0">
            <a:spAutoFit/>
          </a:bodyPr>
          <a:lstStyle/>
          <a:p>
            <a:pPr algn="ctr" defTabSz="493456"/>
            <a:r>
              <a:rPr lang="en-GB" sz="650" b="1" dirty="0"/>
              <a:t>Concepts</a:t>
            </a:r>
            <a:r>
              <a:rPr lang="en-GB" sz="650" dirty="0"/>
              <a:t>: Gothic, pathetic fallacy, atmosphere, tension, Victorian society and industrialisation, the psychology of fear, </a:t>
            </a:r>
            <a:endParaRPr lang="en-US" sz="650" dirty="0">
              <a:solidFill>
                <a:prstClr val="black"/>
              </a:solidFill>
              <a:latin typeface="Century Gothic" panose="020B0502020202020204" pitchFamily="34" charset="0"/>
            </a:endParaRPr>
          </a:p>
        </p:txBody>
      </p:sp>
      <p:cxnSp>
        <p:nvCxnSpPr>
          <p:cNvPr id="146" name="Straight Connector 145">
            <a:extLst>
              <a:ext uri="{FF2B5EF4-FFF2-40B4-BE49-F238E27FC236}">
                <a16:creationId xmlns:a16="http://schemas.microsoft.com/office/drawing/2014/main" id="{206BE152-910A-2843-A2AB-7EEE1AB8E0D0}"/>
              </a:ext>
            </a:extLst>
          </p:cNvPr>
          <p:cNvCxnSpPr>
            <a:cxnSpLocks/>
          </p:cNvCxnSpPr>
          <p:nvPr/>
        </p:nvCxnSpPr>
        <p:spPr>
          <a:xfrm>
            <a:off x="3017972" y="6989733"/>
            <a:ext cx="502803" cy="17240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072D6B6F-C480-48A8-81BA-C93286A056C4}"/>
              </a:ext>
            </a:extLst>
          </p:cNvPr>
          <p:cNvSpPr txBox="1"/>
          <p:nvPr/>
        </p:nvSpPr>
        <p:spPr>
          <a:xfrm>
            <a:off x="1165448" y="6304112"/>
            <a:ext cx="1191154" cy="592470"/>
          </a:xfrm>
          <a:prstGeom prst="rect">
            <a:avLst/>
          </a:prstGeom>
          <a:noFill/>
        </p:spPr>
        <p:txBody>
          <a:bodyPr wrap="square" rtlCol="0">
            <a:spAutoFit/>
          </a:bodyPr>
          <a:lstStyle/>
          <a:p>
            <a:pPr algn="ctr" defTabSz="493456"/>
            <a:r>
              <a:rPr lang="en-US" sz="650" b="1" dirty="0">
                <a:solidFill>
                  <a:prstClr val="black"/>
                </a:solidFill>
              </a:rPr>
              <a:t>Concepts</a:t>
            </a:r>
          </a:p>
          <a:p>
            <a:pPr algn="ctr" defTabSz="493456"/>
            <a:r>
              <a:rPr lang="en-GB" sz="650" dirty="0"/>
              <a:t>inference, wit, status, dramatic irony, gender and marriage in Elizabethan society, gender and power</a:t>
            </a:r>
            <a:endParaRPr lang="en-US" sz="650" dirty="0">
              <a:solidFill>
                <a:prstClr val="black"/>
              </a:solidFill>
            </a:endParaRPr>
          </a:p>
        </p:txBody>
      </p:sp>
      <p:cxnSp>
        <p:nvCxnSpPr>
          <p:cNvPr id="149" name="Straight Connector 148">
            <a:extLst>
              <a:ext uri="{FF2B5EF4-FFF2-40B4-BE49-F238E27FC236}">
                <a16:creationId xmlns:a16="http://schemas.microsoft.com/office/drawing/2014/main" id="{206BE152-910A-2843-A2AB-7EEE1AB8E0D0}"/>
              </a:ext>
            </a:extLst>
          </p:cNvPr>
          <p:cNvCxnSpPr>
            <a:cxnSpLocks/>
          </p:cNvCxnSpPr>
          <p:nvPr/>
        </p:nvCxnSpPr>
        <p:spPr>
          <a:xfrm flipH="1">
            <a:off x="1763458" y="6983847"/>
            <a:ext cx="6076" cy="35004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206BE152-910A-2843-A2AB-7EEE1AB8E0D0}"/>
              </a:ext>
            </a:extLst>
          </p:cNvPr>
          <p:cNvCxnSpPr>
            <a:cxnSpLocks/>
          </p:cNvCxnSpPr>
          <p:nvPr/>
        </p:nvCxnSpPr>
        <p:spPr>
          <a:xfrm flipH="1">
            <a:off x="6426871" y="1732362"/>
            <a:ext cx="301774" cy="124378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365918" y="1370925"/>
            <a:ext cx="476412" cy="490712"/>
          </a:xfrm>
          <a:prstGeom prst="rect">
            <a:avLst/>
          </a:prstGeom>
        </p:spPr>
        <p:txBody>
          <a:bodyPr wrap="none">
            <a:spAutoFit/>
          </a:bodyPr>
          <a:lstStyle/>
          <a:p>
            <a:pPr algn="ctr" defTabSz="493456"/>
            <a:r>
              <a:rPr lang="en-GB" sz="863" b="1">
                <a:solidFill>
                  <a:prstClr val="black"/>
                </a:solidFill>
                <a:latin typeface="Calibri" panose="020F0502020204030204"/>
              </a:rPr>
              <a:t>FINAL </a:t>
            </a:r>
          </a:p>
          <a:p>
            <a:pPr algn="ctr" defTabSz="493456"/>
            <a:r>
              <a:rPr lang="en-GB" sz="863" b="1">
                <a:solidFill>
                  <a:prstClr val="black"/>
                </a:solidFill>
                <a:latin typeface="Calibri" panose="020F0502020204030204"/>
              </a:rPr>
              <a:t>GCSE</a:t>
            </a:r>
          </a:p>
          <a:p>
            <a:pPr algn="ctr" defTabSz="493456"/>
            <a:r>
              <a:rPr lang="en-GB" sz="863" b="1">
                <a:solidFill>
                  <a:prstClr val="black"/>
                </a:solidFill>
                <a:latin typeface="Calibri" panose="020F0502020204030204"/>
              </a:rPr>
              <a:t>EXAM</a:t>
            </a:r>
          </a:p>
        </p:txBody>
      </p:sp>
      <p:sp>
        <p:nvSpPr>
          <p:cNvPr id="173" name="TextBox 172">
            <a:extLst>
              <a:ext uri="{FF2B5EF4-FFF2-40B4-BE49-F238E27FC236}">
                <a16:creationId xmlns:a16="http://schemas.microsoft.com/office/drawing/2014/main" id="{072D6B6F-C480-48A8-81BA-C93286A056C4}"/>
              </a:ext>
            </a:extLst>
          </p:cNvPr>
          <p:cNvSpPr txBox="1"/>
          <p:nvPr/>
        </p:nvSpPr>
        <p:spPr>
          <a:xfrm>
            <a:off x="-75358" y="2151298"/>
            <a:ext cx="1256458" cy="992579"/>
          </a:xfrm>
          <a:prstGeom prst="rect">
            <a:avLst/>
          </a:prstGeom>
          <a:noFill/>
        </p:spPr>
        <p:txBody>
          <a:bodyPr wrap="square" rtlCol="0">
            <a:spAutoFit/>
          </a:bodyPr>
          <a:lstStyle/>
          <a:p>
            <a:pPr algn="ctr" defTabSz="493456"/>
            <a:r>
              <a:rPr lang="en-GB" sz="650" dirty="0"/>
              <a:t>Students apply close analysis to Priestley's structurally precise drama, developing AO2 and AO3 skills through the play's rich social context — class, gender and capitalism. The moral arguments give students strong material for extended AO1 response.</a:t>
            </a:r>
            <a:endParaRPr lang="en-US" sz="650" dirty="0">
              <a:solidFill>
                <a:prstClr val="black"/>
              </a:solidFill>
              <a:latin typeface="Century Gothic" panose="020B0502020202020204" pitchFamily="34" charset="0"/>
            </a:endParaRPr>
          </a:p>
        </p:txBody>
      </p:sp>
      <p:cxnSp>
        <p:nvCxnSpPr>
          <p:cNvPr id="174" name="Straight Connector 173">
            <a:extLst>
              <a:ext uri="{FF2B5EF4-FFF2-40B4-BE49-F238E27FC236}">
                <a16:creationId xmlns:a16="http://schemas.microsoft.com/office/drawing/2014/main" id="{206BE152-910A-2843-A2AB-7EEE1AB8E0D0}"/>
              </a:ext>
            </a:extLst>
          </p:cNvPr>
          <p:cNvCxnSpPr>
            <a:cxnSpLocks/>
          </p:cNvCxnSpPr>
          <p:nvPr/>
        </p:nvCxnSpPr>
        <p:spPr>
          <a:xfrm>
            <a:off x="382249" y="3115631"/>
            <a:ext cx="139920" cy="32744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072D6B6F-C480-48A8-81BA-C93286A056C4}"/>
              </a:ext>
            </a:extLst>
          </p:cNvPr>
          <p:cNvSpPr txBox="1"/>
          <p:nvPr/>
        </p:nvSpPr>
        <p:spPr>
          <a:xfrm>
            <a:off x="2422996" y="2352611"/>
            <a:ext cx="2143543" cy="692497"/>
          </a:xfrm>
          <a:prstGeom prst="rect">
            <a:avLst/>
          </a:prstGeom>
          <a:noFill/>
        </p:spPr>
        <p:txBody>
          <a:bodyPr wrap="square" rtlCol="0">
            <a:spAutoFit/>
          </a:bodyPr>
          <a:lstStyle/>
          <a:p>
            <a:pPr algn="ctr" defTabSz="493456"/>
            <a:r>
              <a:rPr lang="en-GB" sz="650" dirty="0"/>
              <a:t>Students encounter 19th-century prose as a full GCSE text. Dickens'  use of symbolism and social critique develops AO2 and AO3 simultaneously, while the novella's accessibility makes it a vehicle for embedding extended essay writing before students face more demanding language later in the course.</a:t>
            </a:r>
            <a:endParaRPr lang="en-US" sz="650" dirty="0">
              <a:solidFill>
                <a:prstClr val="black"/>
              </a:solidFill>
              <a:latin typeface="Century Gothic" panose="020B0502020202020204" pitchFamily="34" charset="0"/>
            </a:endParaRPr>
          </a:p>
        </p:txBody>
      </p:sp>
      <p:sp>
        <p:nvSpPr>
          <p:cNvPr id="164" name="TextBox 163">
            <a:extLst>
              <a:ext uri="{FF2B5EF4-FFF2-40B4-BE49-F238E27FC236}">
                <a16:creationId xmlns:a16="http://schemas.microsoft.com/office/drawing/2014/main" id="{072D6B6F-C480-48A8-81BA-C93286A056C4}"/>
              </a:ext>
            </a:extLst>
          </p:cNvPr>
          <p:cNvSpPr txBox="1"/>
          <p:nvPr/>
        </p:nvSpPr>
        <p:spPr>
          <a:xfrm>
            <a:off x="6636525" y="4618456"/>
            <a:ext cx="925409" cy="792525"/>
          </a:xfrm>
          <a:prstGeom prst="rect">
            <a:avLst/>
          </a:prstGeom>
          <a:noFill/>
        </p:spPr>
        <p:txBody>
          <a:bodyPr wrap="square" rtlCol="0">
            <a:spAutoFit/>
          </a:bodyPr>
          <a:lstStyle/>
          <a:p>
            <a:pPr algn="ctr" defTabSz="493456"/>
            <a:r>
              <a:rPr lang="en-GB" sz="650" b="1" dirty="0"/>
              <a:t>What Will I Learn: </a:t>
            </a:r>
            <a:r>
              <a:rPr lang="en-GB" sz="650" dirty="0"/>
              <a:t>Reading DNA as a play text; writing sustained P.E.T.A.L. paragraphs; exploring how drama creates moral tension</a:t>
            </a:r>
            <a:endParaRPr lang="en-US" sz="650" dirty="0">
              <a:solidFill>
                <a:prstClr val="black"/>
              </a:solidFill>
              <a:latin typeface="Calibri" panose="020F0502020204030204"/>
            </a:endParaRPr>
          </a:p>
        </p:txBody>
      </p:sp>
      <p:sp>
        <p:nvSpPr>
          <p:cNvPr id="172" name="TextBox 171">
            <a:extLst>
              <a:ext uri="{FF2B5EF4-FFF2-40B4-BE49-F238E27FC236}">
                <a16:creationId xmlns:a16="http://schemas.microsoft.com/office/drawing/2014/main" id="{072D6B6F-C480-48A8-81BA-C93286A056C4}"/>
              </a:ext>
            </a:extLst>
          </p:cNvPr>
          <p:cNvSpPr txBox="1"/>
          <p:nvPr/>
        </p:nvSpPr>
        <p:spPr>
          <a:xfrm>
            <a:off x="6419910" y="3919550"/>
            <a:ext cx="1099251" cy="692497"/>
          </a:xfrm>
          <a:prstGeom prst="rect">
            <a:avLst/>
          </a:prstGeom>
          <a:noFill/>
        </p:spPr>
        <p:txBody>
          <a:bodyPr wrap="square" rtlCol="0">
            <a:spAutoFit/>
          </a:bodyPr>
          <a:lstStyle/>
          <a:p>
            <a:pPr algn="ctr" defTabSz="493456"/>
            <a:r>
              <a:rPr lang="en-GB" sz="650" b="1" dirty="0"/>
              <a:t>Concepts: </a:t>
            </a:r>
            <a:r>
              <a:rPr lang="en-GB" sz="650" dirty="0"/>
              <a:t>P.E.T.A.L., moral ambiguity, stagecraft, collective responsibility, mob mentality, the bystander effect, gang culture, collective guilt</a:t>
            </a:r>
            <a:endParaRPr lang="en-US" sz="650" dirty="0">
              <a:solidFill>
                <a:prstClr val="black"/>
              </a:solidFill>
              <a:latin typeface="Century Gothic" panose="020B0502020202020204" pitchFamily="34" charset="0"/>
            </a:endParaRPr>
          </a:p>
        </p:txBody>
      </p:sp>
      <p:sp>
        <p:nvSpPr>
          <p:cNvPr id="186" name="TextBox 185">
            <a:extLst>
              <a:ext uri="{FF2B5EF4-FFF2-40B4-BE49-F238E27FC236}">
                <a16:creationId xmlns:a16="http://schemas.microsoft.com/office/drawing/2014/main" id="{072D6B6F-C480-48A8-81BA-C93286A056C4}"/>
              </a:ext>
            </a:extLst>
          </p:cNvPr>
          <p:cNvSpPr txBox="1"/>
          <p:nvPr/>
        </p:nvSpPr>
        <p:spPr>
          <a:xfrm>
            <a:off x="5059317" y="493344"/>
            <a:ext cx="1257784" cy="1192634"/>
          </a:xfrm>
          <a:prstGeom prst="rect">
            <a:avLst/>
          </a:prstGeom>
          <a:noFill/>
        </p:spPr>
        <p:txBody>
          <a:bodyPr wrap="square" rtlCol="0">
            <a:spAutoFit/>
          </a:bodyPr>
          <a:lstStyle/>
          <a:p>
            <a:pPr algn="ctr" defTabSz="493456"/>
            <a:r>
              <a:rPr lang="en-GB" sz="650" b="1" dirty="0"/>
              <a:t>Power and Conflict Poetry</a:t>
            </a:r>
            <a:r>
              <a:rPr lang="en-GB" sz="650" dirty="0"/>
              <a:t> Students study the AQA anthology cluster poem by poem, building the skills to write comparatively across unseen and seen texts. The themes of conflict, power and human cost connect directly to the literature and contextual knowledge developed across KS3 and Year 10.</a:t>
            </a:r>
            <a:endParaRPr lang="en-US" sz="650" dirty="0">
              <a:solidFill>
                <a:prstClr val="black"/>
              </a:solidFill>
              <a:latin typeface="Century Gothic" panose="020B0502020202020204" pitchFamily="34" charset="0"/>
            </a:endParaRPr>
          </a:p>
        </p:txBody>
      </p:sp>
      <p:cxnSp>
        <p:nvCxnSpPr>
          <p:cNvPr id="187" name="Straight Connector 186">
            <a:extLst>
              <a:ext uri="{FF2B5EF4-FFF2-40B4-BE49-F238E27FC236}">
                <a16:creationId xmlns:a16="http://schemas.microsoft.com/office/drawing/2014/main" id="{206BE152-910A-2843-A2AB-7EEE1AB8E0D0}"/>
              </a:ext>
            </a:extLst>
          </p:cNvPr>
          <p:cNvCxnSpPr>
            <a:cxnSpLocks/>
            <a:endCxn id="336" idx="6"/>
          </p:cNvCxnSpPr>
          <p:nvPr/>
        </p:nvCxnSpPr>
        <p:spPr>
          <a:xfrm flipH="1">
            <a:off x="5105038" y="1612704"/>
            <a:ext cx="210112" cy="34907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072D6B6F-C480-48A8-81BA-C93286A056C4}"/>
              </a:ext>
            </a:extLst>
          </p:cNvPr>
          <p:cNvSpPr txBox="1"/>
          <p:nvPr/>
        </p:nvSpPr>
        <p:spPr>
          <a:xfrm>
            <a:off x="3212499" y="790148"/>
            <a:ext cx="1762315" cy="892552"/>
          </a:xfrm>
          <a:prstGeom prst="rect">
            <a:avLst/>
          </a:prstGeom>
          <a:noFill/>
        </p:spPr>
        <p:txBody>
          <a:bodyPr wrap="square" rtlCol="0">
            <a:spAutoFit/>
          </a:bodyPr>
          <a:lstStyle/>
          <a:p>
            <a:pPr algn="ctr" defTabSz="493456"/>
            <a:r>
              <a:rPr lang="en-GB" sz="650" b="1" dirty="0"/>
              <a:t>Mock Examinations</a:t>
            </a:r>
            <a:r>
              <a:rPr lang="en-GB" sz="650" dirty="0"/>
              <a:t> Students sit full practice papers under timed conditions, applying everything developed across the course to Literature and Language questions. Mocks are used diagnostically — identifying gaps in knowledge, timing and exam technique that then drive the focus of revision in the final weeks.</a:t>
            </a:r>
            <a:endParaRPr lang="en-US" sz="650" dirty="0">
              <a:solidFill>
                <a:prstClr val="black"/>
              </a:solidFill>
              <a:latin typeface="Century Gothic" panose="020B0502020202020204" pitchFamily="34" charset="0"/>
            </a:endParaRPr>
          </a:p>
        </p:txBody>
      </p:sp>
      <p:cxnSp>
        <p:nvCxnSpPr>
          <p:cNvPr id="193" name="Straight Connector 192">
            <a:extLst>
              <a:ext uri="{FF2B5EF4-FFF2-40B4-BE49-F238E27FC236}">
                <a16:creationId xmlns:a16="http://schemas.microsoft.com/office/drawing/2014/main" id="{206BE152-910A-2843-A2AB-7EEE1AB8E0D0}"/>
              </a:ext>
            </a:extLst>
          </p:cNvPr>
          <p:cNvCxnSpPr>
            <a:cxnSpLocks/>
            <a:endCxn id="335" idx="6"/>
          </p:cNvCxnSpPr>
          <p:nvPr/>
        </p:nvCxnSpPr>
        <p:spPr>
          <a:xfrm flipH="1">
            <a:off x="3973729" y="1587427"/>
            <a:ext cx="284576" cy="41137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5" name="TextBox 194">
            <a:extLst>
              <a:ext uri="{FF2B5EF4-FFF2-40B4-BE49-F238E27FC236}">
                <a16:creationId xmlns:a16="http://schemas.microsoft.com/office/drawing/2014/main" id="{072D6B6F-C480-48A8-81BA-C93286A056C4}"/>
              </a:ext>
            </a:extLst>
          </p:cNvPr>
          <p:cNvSpPr txBox="1"/>
          <p:nvPr/>
        </p:nvSpPr>
        <p:spPr>
          <a:xfrm>
            <a:off x="1976392" y="790911"/>
            <a:ext cx="1271572" cy="790281"/>
          </a:xfrm>
          <a:prstGeom prst="rect">
            <a:avLst/>
          </a:prstGeom>
          <a:noFill/>
        </p:spPr>
        <p:txBody>
          <a:bodyPr wrap="square" rtlCol="0">
            <a:spAutoFit/>
          </a:bodyPr>
          <a:lstStyle/>
          <a:p>
            <a:pPr algn="ctr" defTabSz="493456"/>
            <a:r>
              <a:rPr lang="en-US" sz="648" b="1" dirty="0">
                <a:solidFill>
                  <a:prstClr val="black"/>
                </a:solidFill>
                <a:latin typeface="Century Gothic" panose="020B0502020202020204" pitchFamily="34" charset="0"/>
              </a:rPr>
              <a:t>GCSE Literature and Language revision</a:t>
            </a:r>
          </a:p>
          <a:p>
            <a:pPr algn="ctr" defTabSz="493456"/>
            <a:r>
              <a:rPr lang="en-US" sz="648" dirty="0">
                <a:solidFill>
                  <a:prstClr val="black"/>
                </a:solidFill>
                <a:latin typeface="Century Gothic" panose="020B0502020202020204" pitchFamily="34" charset="0"/>
              </a:rPr>
              <a:t>We revisit all aspects of both GCSEs and ensure students are confident as they progress towards the summer exams</a:t>
            </a:r>
          </a:p>
        </p:txBody>
      </p:sp>
      <p:sp>
        <p:nvSpPr>
          <p:cNvPr id="199" name="TextBox 198">
            <a:extLst>
              <a:ext uri="{FF2B5EF4-FFF2-40B4-BE49-F238E27FC236}">
                <a16:creationId xmlns:a16="http://schemas.microsoft.com/office/drawing/2014/main" id="{072D6B6F-C480-48A8-81BA-C93286A056C4}"/>
              </a:ext>
            </a:extLst>
          </p:cNvPr>
          <p:cNvSpPr txBox="1"/>
          <p:nvPr/>
        </p:nvSpPr>
        <p:spPr>
          <a:xfrm>
            <a:off x="4876425" y="5014795"/>
            <a:ext cx="1033295" cy="692497"/>
          </a:xfrm>
          <a:prstGeom prst="rect">
            <a:avLst/>
          </a:prstGeom>
          <a:noFill/>
        </p:spPr>
        <p:txBody>
          <a:bodyPr wrap="square" rtlCol="0">
            <a:spAutoFit/>
          </a:bodyPr>
          <a:lstStyle/>
          <a:p>
            <a:pPr algn="ctr" defTabSz="493456"/>
            <a:r>
              <a:rPr lang="en-GB" sz="650" b="1" dirty="0"/>
              <a:t>Concepts: </a:t>
            </a:r>
            <a:r>
              <a:rPr lang="en-GB" sz="650" dirty="0"/>
              <a:t>world-building, show don't tell, narrative voice, climate anxiety, technological change, who gets to imagine the future</a:t>
            </a:r>
            <a:endParaRPr lang="en-US" sz="650" dirty="0">
              <a:solidFill>
                <a:prstClr val="black"/>
              </a:solidFill>
              <a:latin typeface="Century Gothic" panose="020B0502020202020204" pitchFamily="34" charset="0"/>
            </a:endParaRPr>
          </a:p>
        </p:txBody>
      </p:sp>
      <p:sp>
        <p:nvSpPr>
          <p:cNvPr id="76" name="TextBox 75"/>
          <p:cNvSpPr txBox="1"/>
          <p:nvPr/>
        </p:nvSpPr>
        <p:spPr>
          <a:xfrm>
            <a:off x="6686975" y="9099398"/>
            <a:ext cx="688399" cy="98969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p:spPr>
        <p:txBody>
          <a:bodyPr wrap="square" rtlCol="0">
            <a:spAutoFit/>
          </a:bodyPr>
          <a:lstStyle/>
          <a:p>
            <a:pPr algn="ctr" defTabSz="493456"/>
            <a:r>
              <a:rPr lang="en-GB" sz="648">
                <a:solidFill>
                  <a:prstClr val="black"/>
                </a:solidFill>
                <a:latin typeface="Century Gothic" panose="020B0502020202020204" pitchFamily="34" charset="0"/>
              </a:rPr>
              <a:t>Students are introduced to the history of the English Language and storytelling over time</a:t>
            </a:r>
            <a:endParaRPr lang="en-US" sz="648">
              <a:solidFill>
                <a:prstClr val="black"/>
              </a:solidFill>
              <a:latin typeface="Century Gothic" panose="020B0502020202020204" pitchFamily="34" charset="0"/>
            </a:endParaRPr>
          </a:p>
        </p:txBody>
      </p:sp>
      <p:sp>
        <p:nvSpPr>
          <p:cNvPr id="219" name="Oval 218">
            <a:extLst>
              <a:ext uri="{FF2B5EF4-FFF2-40B4-BE49-F238E27FC236}">
                <a16:creationId xmlns:a16="http://schemas.microsoft.com/office/drawing/2014/main" id="{C84924F5-2D18-4B43-9CB9-5709EBC1EE69}"/>
              </a:ext>
            </a:extLst>
          </p:cNvPr>
          <p:cNvSpPr/>
          <p:nvPr/>
        </p:nvSpPr>
        <p:spPr>
          <a:xfrm>
            <a:off x="1421215" y="6895493"/>
            <a:ext cx="780529" cy="720907"/>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221" name="Oval 220">
            <a:extLst>
              <a:ext uri="{FF2B5EF4-FFF2-40B4-BE49-F238E27FC236}">
                <a16:creationId xmlns:a16="http://schemas.microsoft.com/office/drawing/2014/main" id="{CBF433CA-5C80-4F47-8178-5089F56769CC}"/>
              </a:ext>
            </a:extLst>
          </p:cNvPr>
          <p:cNvSpPr/>
          <p:nvPr/>
        </p:nvSpPr>
        <p:spPr>
          <a:xfrm>
            <a:off x="5407099" y="4343838"/>
            <a:ext cx="762335" cy="727621"/>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23" name="Oval 222">
            <a:extLst>
              <a:ext uri="{FF2B5EF4-FFF2-40B4-BE49-F238E27FC236}">
                <a16:creationId xmlns:a16="http://schemas.microsoft.com/office/drawing/2014/main" id="{AC479293-81EE-964A-81C6-811D7ECEC685}"/>
              </a:ext>
            </a:extLst>
          </p:cNvPr>
          <p:cNvSpPr/>
          <p:nvPr/>
        </p:nvSpPr>
        <p:spPr>
          <a:xfrm>
            <a:off x="6003766" y="5094697"/>
            <a:ext cx="762335" cy="727621"/>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29" name="Oval 228">
            <a:extLst>
              <a:ext uri="{FF2B5EF4-FFF2-40B4-BE49-F238E27FC236}">
                <a16:creationId xmlns:a16="http://schemas.microsoft.com/office/drawing/2014/main" id="{84DD8C8F-4671-054C-AB47-2264204CE688}"/>
              </a:ext>
            </a:extLst>
          </p:cNvPr>
          <p:cNvSpPr/>
          <p:nvPr/>
        </p:nvSpPr>
        <p:spPr>
          <a:xfrm>
            <a:off x="3044223" y="4344982"/>
            <a:ext cx="762335" cy="727621"/>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32" name="Oval 231">
            <a:extLst>
              <a:ext uri="{FF2B5EF4-FFF2-40B4-BE49-F238E27FC236}">
                <a16:creationId xmlns:a16="http://schemas.microsoft.com/office/drawing/2014/main" id="{5FDF9346-51C2-9244-AF0D-85C20FB2A1B0}"/>
              </a:ext>
            </a:extLst>
          </p:cNvPr>
          <p:cNvSpPr/>
          <p:nvPr/>
        </p:nvSpPr>
        <p:spPr>
          <a:xfrm>
            <a:off x="4010547" y="4309212"/>
            <a:ext cx="762335" cy="727621"/>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34" name="TextBox 233">
            <a:extLst>
              <a:ext uri="{FF2B5EF4-FFF2-40B4-BE49-F238E27FC236}">
                <a16:creationId xmlns:a16="http://schemas.microsoft.com/office/drawing/2014/main" id="{8C65BCC3-EBCD-2043-82D3-E90A8F24DD86}"/>
              </a:ext>
            </a:extLst>
          </p:cNvPr>
          <p:cNvSpPr txBox="1"/>
          <p:nvPr/>
        </p:nvSpPr>
        <p:spPr>
          <a:xfrm>
            <a:off x="1997716" y="5825428"/>
            <a:ext cx="836232" cy="415498"/>
          </a:xfrm>
          <a:prstGeom prst="rect">
            <a:avLst/>
          </a:prstGeom>
          <a:noFill/>
        </p:spPr>
        <p:txBody>
          <a:bodyPr wrap="square" rtlCol="0">
            <a:spAutoFit/>
          </a:bodyPr>
          <a:lstStyle/>
          <a:p>
            <a:pPr algn="ctr" defTabSz="493456"/>
            <a:r>
              <a:rPr lang="en-GB" sz="1000" b="1" dirty="0"/>
              <a:t>Voices of the World</a:t>
            </a:r>
            <a:r>
              <a:rPr lang="en-GB" sz="1000" dirty="0"/>
              <a:t> </a:t>
            </a:r>
            <a:endParaRPr lang="en-GB" sz="1000" b="1" dirty="0">
              <a:solidFill>
                <a:prstClr val="black"/>
              </a:solidFill>
              <a:latin typeface="Century Gothic" panose="020B0502020202020204" pitchFamily="34" charset="0"/>
            </a:endParaRPr>
          </a:p>
        </p:txBody>
      </p:sp>
      <p:sp>
        <p:nvSpPr>
          <p:cNvPr id="236" name="Oval 235">
            <a:extLst>
              <a:ext uri="{FF2B5EF4-FFF2-40B4-BE49-F238E27FC236}">
                <a16:creationId xmlns:a16="http://schemas.microsoft.com/office/drawing/2014/main" id="{0A3B0A7E-8A78-284B-B7F1-B3CA283300C2}"/>
              </a:ext>
            </a:extLst>
          </p:cNvPr>
          <p:cNvSpPr/>
          <p:nvPr/>
        </p:nvSpPr>
        <p:spPr>
          <a:xfrm>
            <a:off x="3726495" y="5675405"/>
            <a:ext cx="780529" cy="720907"/>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41" name="Oval 240">
            <a:extLst>
              <a:ext uri="{FF2B5EF4-FFF2-40B4-BE49-F238E27FC236}">
                <a16:creationId xmlns:a16="http://schemas.microsoft.com/office/drawing/2014/main" id="{B3173AB3-46CA-8E4A-8B96-A50CB7AF4735}"/>
              </a:ext>
            </a:extLst>
          </p:cNvPr>
          <p:cNvSpPr/>
          <p:nvPr/>
        </p:nvSpPr>
        <p:spPr>
          <a:xfrm>
            <a:off x="4692564" y="2963613"/>
            <a:ext cx="692272" cy="716369"/>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42" name="TextBox 241">
            <a:extLst>
              <a:ext uri="{FF2B5EF4-FFF2-40B4-BE49-F238E27FC236}">
                <a16:creationId xmlns:a16="http://schemas.microsoft.com/office/drawing/2014/main" id="{1C148299-19C8-3548-A60A-69081580CDA0}"/>
              </a:ext>
            </a:extLst>
          </p:cNvPr>
          <p:cNvSpPr txBox="1"/>
          <p:nvPr/>
        </p:nvSpPr>
        <p:spPr>
          <a:xfrm>
            <a:off x="2154386" y="4507077"/>
            <a:ext cx="785767" cy="338554"/>
          </a:xfrm>
          <a:prstGeom prst="rect">
            <a:avLst/>
          </a:prstGeom>
          <a:noFill/>
        </p:spPr>
        <p:txBody>
          <a:bodyPr wrap="square" rtlCol="0">
            <a:spAutoFit/>
          </a:bodyPr>
          <a:lstStyle/>
          <a:p>
            <a:pPr algn="ctr" defTabSz="493456"/>
            <a:r>
              <a:rPr lang="en-GB" sz="800" b="1" dirty="0"/>
              <a:t>Dystopian Worlds</a:t>
            </a:r>
            <a:r>
              <a:rPr lang="en-GB" sz="800" dirty="0"/>
              <a:t> </a:t>
            </a:r>
            <a:endParaRPr lang="en-GB" sz="756" b="1" dirty="0">
              <a:solidFill>
                <a:prstClr val="black"/>
              </a:solidFill>
              <a:latin typeface="Calibri" panose="020F0502020204030204"/>
            </a:endParaRPr>
          </a:p>
        </p:txBody>
      </p:sp>
      <p:sp>
        <p:nvSpPr>
          <p:cNvPr id="247" name="TextBox 246">
            <a:extLst>
              <a:ext uri="{FF2B5EF4-FFF2-40B4-BE49-F238E27FC236}">
                <a16:creationId xmlns:a16="http://schemas.microsoft.com/office/drawing/2014/main" id="{E283FF63-D0C2-8E4D-B755-2F05BBA06EDE}"/>
              </a:ext>
            </a:extLst>
          </p:cNvPr>
          <p:cNvSpPr txBox="1"/>
          <p:nvPr/>
        </p:nvSpPr>
        <p:spPr>
          <a:xfrm>
            <a:off x="3987115" y="4489275"/>
            <a:ext cx="785767" cy="338554"/>
          </a:xfrm>
          <a:prstGeom prst="rect">
            <a:avLst/>
          </a:prstGeom>
          <a:noFill/>
        </p:spPr>
        <p:txBody>
          <a:bodyPr wrap="square" rtlCol="0">
            <a:spAutoFit/>
          </a:bodyPr>
          <a:lstStyle/>
          <a:p>
            <a:pPr algn="ctr" defTabSz="493456"/>
            <a:r>
              <a:rPr lang="en-GB" sz="800" b="1" dirty="0"/>
              <a:t>Touching the Void</a:t>
            </a:r>
            <a:endParaRPr lang="en-GB" sz="756" b="1" dirty="0">
              <a:solidFill>
                <a:prstClr val="black"/>
              </a:solidFill>
              <a:latin typeface="Calibri" panose="020F0502020204030204"/>
            </a:endParaRPr>
          </a:p>
        </p:txBody>
      </p:sp>
      <p:sp>
        <p:nvSpPr>
          <p:cNvPr id="249" name="TextBox 248">
            <a:extLst>
              <a:ext uri="{FF2B5EF4-FFF2-40B4-BE49-F238E27FC236}">
                <a16:creationId xmlns:a16="http://schemas.microsoft.com/office/drawing/2014/main" id="{A82BABCF-F909-5943-8AED-CBFBEF3E4BDB}"/>
              </a:ext>
            </a:extLst>
          </p:cNvPr>
          <p:cNvSpPr txBox="1"/>
          <p:nvPr/>
        </p:nvSpPr>
        <p:spPr>
          <a:xfrm>
            <a:off x="1447263" y="3131096"/>
            <a:ext cx="802654" cy="324961"/>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Transactional writing</a:t>
            </a:r>
          </a:p>
        </p:txBody>
      </p:sp>
      <p:sp>
        <p:nvSpPr>
          <p:cNvPr id="251" name="Oval 250">
            <a:extLst>
              <a:ext uri="{FF2B5EF4-FFF2-40B4-BE49-F238E27FC236}">
                <a16:creationId xmlns:a16="http://schemas.microsoft.com/office/drawing/2014/main" id="{35A4314F-7F05-4949-9ABC-4EA6C47FF1A4}"/>
              </a:ext>
            </a:extLst>
          </p:cNvPr>
          <p:cNvSpPr/>
          <p:nvPr/>
        </p:nvSpPr>
        <p:spPr>
          <a:xfrm>
            <a:off x="2612178" y="8090824"/>
            <a:ext cx="720882" cy="749956"/>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252" name="TextBox 251">
            <a:extLst>
              <a:ext uri="{FF2B5EF4-FFF2-40B4-BE49-F238E27FC236}">
                <a16:creationId xmlns:a16="http://schemas.microsoft.com/office/drawing/2014/main" id="{D8C65E9D-4077-1444-A601-B60E70C83306}"/>
              </a:ext>
            </a:extLst>
          </p:cNvPr>
          <p:cNvSpPr txBox="1"/>
          <p:nvPr/>
        </p:nvSpPr>
        <p:spPr>
          <a:xfrm>
            <a:off x="3157974" y="1799737"/>
            <a:ext cx="785767" cy="208647"/>
          </a:xfrm>
          <a:prstGeom prst="rect">
            <a:avLst/>
          </a:prstGeom>
          <a:noFill/>
        </p:spPr>
        <p:txBody>
          <a:bodyPr wrap="square" rtlCol="0">
            <a:spAutoFit/>
          </a:bodyPr>
          <a:lstStyle/>
          <a:p>
            <a:pPr algn="ctr" defTabSz="493456"/>
            <a:r>
              <a:rPr lang="en-GB" sz="756" b="1">
                <a:solidFill>
                  <a:prstClr val="black"/>
                </a:solidFill>
                <a:latin typeface="Century Gothic" panose="020B0502020202020204" pitchFamily="34" charset="0"/>
              </a:rPr>
              <a:t>Mock Exams</a:t>
            </a:r>
          </a:p>
        </p:txBody>
      </p:sp>
      <p:sp>
        <p:nvSpPr>
          <p:cNvPr id="257" name="TextBox 256">
            <a:extLst>
              <a:ext uri="{FF2B5EF4-FFF2-40B4-BE49-F238E27FC236}">
                <a16:creationId xmlns:a16="http://schemas.microsoft.com/office/drawing/2014/main" id="{BB180275-46B9-CC4B-8CF0-2A50BC3943B1}"/>
              </a:ext>
            </a:extLst>
          </p:cNvPr>
          <p:cNvSpPr txBox="1"/>
          <p:nvPr/>
        </p:nvSpPr>
        <p:spPr>
          <a:xfrm>
            <a:off x="-169463" y="9165559"/>
            <a:ext cx="1237100" cy="192040"/>
          </a:xfrm>
          <a:prstGeom prst="rect">
            <a:avLst/>
          </a:prstGeom>
          <a:noFill/>
        </p:spPr>
        <p:txBody>
          <a:bodyPr wrap="square" rtlCol="0">
            <a:spAutoFit/>
          </a:bodyPr>
          <a:lstStyle/>
          <a:p>
            <a:pPr algn="ctr" defTabSz="493456"/>
            <a:endParaRPr lang="en-US" sz="648">
              <a:solidFill>
                <a:prstClr val="black"/>
              </a:solidFill>
              <a:latin typeface="Century Gothic" panose="020B0502020202020204" pitchFamily="34" charset="0"/>
            </a:endParaRPr>
          </a:p>
        </p:txBody>
      </p:sp>
      <p:cxnSp>
        <p:nvCxnSpPr>
          <p:cNvPr id="258" name="Straight Connector 257">
            <a:extLst>
              <a:ext uri="{FF2B5EF4-FFF2-40B4-BE49-F238E27FC236}">
                <a16:creationId xmlns:a16="http://schemas.microsoft.com/office/drawing/2014/main" id="{E67A347C-D92C-1447-872E-0A8271C60454}"/>
              </a:ext>
            </a:extLst>
          </p:cNvPr>
          <p:cNvCxnSpPr>
            <a:cxnSpLocks/>
            <a:endCxn id="339" idx="2"/>
          </p:cNvCxnSpPr>
          <p:nvPr/>
        </p:nvCxnSpPr>
        <p:spPr>
          <a:xfrm flipV="1">
            <a:off x="1506696" y="9607656"/>
            <a:ext cx="868951" cy="37247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A9CB545E-F0CD-0842-AA20-7181B741F72D}"/>
              </a:ext>
            </a:extLst>
          </p:cNvPr>
          <p:cNvCxnSpPr>
            <a:cxnSpLocks/>
            <a:endCxn id="233" idx="1"/>
          </p:cNvCxnSpPr>
          <p:nvPr/>
        </p:nvCxnSpPr>
        <p:spPr>
          <a:xfrm>
            <a:off x="3634033" y="6886412"/>
            <a:ext cx="6824" cy="15778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72" name="TextBox 271">
            <a:extLst>
              <a:ext uri="{FF2B5EF4-FFF2-40B4-BE49-F238E27FC236}">
                <a16:creationId xmlns:a16="http://schemas.microsoft.com/office/drawing/2014/main" id="{DC48AA29-62CB-734A-AE7A-E0400C654386}"/>
              </a:ext>
            </a:extLst>
          </p:cNvPr>
          <p:cNvSpPr txBox="1"/>
          <p:nvPr/>
        </p:nvSpPr>
        <p:spPr>
          <a:xfrm>
            <a:off x="2152549" y="6469891"/>
            <a:ext cx="1326616" cy="592470"/>
          </a:xfrm>
          <a:prstGeom prst="rect">
            <a:avLst/>
          </a:prstGeom>
          <a:noFill/>
        </p:spPr>
        <p:txBody>
          <a:bodyPr wrap="square" rtlCol="0">
            <a:spAutoFit/>
          </a:bodyPr>
          <a:lstStyle/>
          <a:p>
            <a:pPr algn="ctr" defTabSz="493456"/>
            <a:r>
              <a:rPr lang="en-GB" sz="650" b="1" dirty="0"/>
              <a:t>What Will I Learn</a:t>
            </a:r>
            <a:r>
              <a:rPr lang="en-GB" sz="650" dirty="0"/>
              <a:t>: Reading Gothic short stories; writing atmospheric and tense descriptive pieces; understanding how Victorian writers created fear</a:t>
            </a:r>
            <a:endParaRPr lang="en-US" sz="650" dirty="0">
              <a:solidFill>
                <a:prstClr val="black"/>
              </a:solidFill>
              <a:latin typeface="Century Gothic" panose="020B0502020202020204" pitchFamily="34" charset="0"/>
            </a:endParaRPr>
          </a:p>
        </p:txBody>
      </p:sp>
      <p:cxnSp>
        <p:nvCxnSpPr>
          <p:cNvPr id="277" name="Straight Connector 276">
            <a:extLst>
              <a:ext uri="{FF2B5EF4-FFF2-40B4-BE49-F238E27FC236}">
                <a16:creationId xmlns:a16="http://schemas.microsoft.com/office/drawing/2014/main" id="{F08DEDB0-91E0-1F48-9E79-28A7C1B428CD}"/>
              </a:ext>
            </a:extLst>
          </p:cNvPr>
          <p:cNvCxnSpPr>
            <a:cxnSpLocks/>
          </p:cNvCxnSpPr>
          <p:nvPr/>
        </p:nvCxnSpPr>
        <p:spPr>
          <a:xfrm flipH="1">
            <a:off x="1435889" y="6907642"/>
            <a:ext cx="80728" cy="22644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5D8CA72E-717E-1A43-B14B-DDFEE3300400}"/>
              </a:ext>
            </a:extLst>
          </p:cNvPr>
          <p:cNvCxnSpPr>
            <a:cxnSpLocks/>
            <a:endCxn id="234" idx="3"/>
          </p:cNvCxnSpPr>
          <p:nvPr/>
        </p:nvCxnSpPr>
        <p:spPr>
          <a:xfrm flipH="1">
            <a:off x="2833948" y="5747954"/>
            <a:ext cx="173357" cy="28522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A8B18A29-9D0B-2844-8238-D7C619153824}"/>
              </a:ext>
            </a:extLst>
          </p:cNvPr>
          <p:cNvSpPr txBox="1"/>
          <p:nvPr/>
        </p:nvSpPr>
        <p:spPr>
          <a:xfrm>
            <a:off x="6818620" y="5381058"/>
            <a:ext cx="690193" cy="1323439"/>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5400000" scaled="1"/>
            <a:tileRect/>
          </a:gradFill>
        </p:spPr>
        <p:txBody>
          <a:bodyPr wrap="square" rtlCol="0">
            <a:spAutoFit/>
          </a:bodyPr>
          <a:lstStyle/>
          <a:p>
            <a:pPr algn="ctr" defTabSz="493456"/>
            <a:r>
              <a:rPr lang="en-GB" sz="800" dirty="0"/>
              <a:t>Students face texts where power corrupts, fear controls and nothing is guaranteed.</a:t>
            </a:r>
            <a:endParaRPr lang="en-US" sz="648" dirty="0">
              <a:solidFill>
                <a:prstClr val="black"/>
              </a:solidFill>
              <a:latin typeface="Century Gothic" panose="020B0502020202020204" pitchFamily="34" charset="0"/>
            </a:endParaRPr>
          </a:p>
        </p:txBody>
      </p:sp>
      <p:sp>
        <p:nvSpPr>
          <p:cNvPr id="282" name="TextBox 281">
            <a:extLst>
              <a:ext uri="{FF2B5EF4-FFF2-40B4-BE49-F238E27FC236}">
                <a16:creationId xmlns:a16="http://schemas.microsoft.com/office/drawing/2014/main" id="{AFA2AAB7-EF38-3F43-9D57-4D33C94F6368}"/>
              </a:ext>
            </a:extLst>
          </p:cNvPr>
          <p:cNvSpPr txBox="1"/>
          <p:nvPr/>
        </p:nvSpPr>
        <p:spPr>
          <a:xfrm>
            <a:off x="4241181" y="3552188"/>
            <a:ext cx="702053" cy="892552"/>
          </a:xfrm>
          <a:prstGeom prst="rect">
            <a:avLst/>
          </a:prstGeom>
          <a:noFill/>
        </p:spPr>
        <p:txBody>
          <a:bodyPr wrap="square" rtlCol="0">
            <a:spAutoFit/>
          </a:bodyPr>
          <a:lstStyle/>
          <a:p>
            <a:pPr algn="ctr" defTabSz="493456"/>
            <a:r>
              <a:rPr lang="en-GB" sz="650" b="1" dirty="0"/>
              <a:t>What Will I Learn</a:t>
            </a:r>
            <a:r>
              <a:rPr lang="en-GB" sz="650" dirty="0"/>
              <a:t>: Survival accounts as stimulus for creative writing; making fiction feel authentic</a:t>
            </a:r>
            <a:endParaRPr lang="en-US" sz="650" dirty="0">
              <a:solidFill>
                <a:prstClr val="black"/>
              </a:solidFill>
              <a:latin typeface="Century Gothic" panose="020B0502020202020204" pitchFamily="34" charset="0"/>
            </a:endParaRPr>
          </a:p>
        </p:txBody>
      </p:sp>
      <p:cxnSp>
        <p:nvCxnSpPr>
          <p:cNvPr id="283" name="Straight Connector 282">
            <a:extLst>
              <a:ext uri="{FF2B5EF4-FFF2-40B4-BE49-F238E27FC236}">
                <a16:creationId xmlns:a16="http://schemas.microsoft.com/office/drawing/2014/main" id="{FF9FD8F1-9B48-D54E-8679-6B74C23710FB}"/>
              </a:ext>
            </a:extLst>
          </p:cNvPr>
          <p:cNvCxnSpPr>
            <a:cxnSpLocks/>
            <a:stCxn id="267" idx="2"/>
            <a:endCxn id="285" idx="1"/>
          </p:cNvCxnSpPr>
          <p:nvPr/>
        </p:nvCxnSpPr>
        <p:spPr>
          <a:xfrm>
            <a:off x="3033035" y="4488342"/>
            <a:ext cx="3229" cy="21002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90" name="TextBox 289">
            <a:extLst>
              <a:ext uri="{FF2B5EF4-FFF2-40B4-BE49-F238E27FC236}">
                <a16:creationId xmlns:a16="http://schemas.microsoft.com/office/drawing/2014/main" id="{87747AE3-5AE9-2442-A24B-06B25B1D851F}"/>
              </a:ext>
            </a:extLst>
          </p:cNvPr>
          <p:cNvSpPr txBox="1"/>
          <p:nvPr/>
        </p:nvSpPr>
        <p:spPr>
          <a:xfrm>
            <a:off x="4295698" y="1739376"/>
            <a:ext cx="785767" cy="441275"/>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Power &amp; Conflict Poetry</a:t>
            </a:r>
          </a:p>
        </p:txBody>
      </p:sp>
      <p:pic>
        <p:nvPicPr>
          <p:cNvPr id="8" name="Picture 7"/>
          <p:cNvPicPr>
            <a:picLocks noChangeAspect="1"/>
          </p:cNvPicPr>
          <p:nvPr/>
        </p:nvPicPr>
        <p:blipFill rotWithShape="1">
          <a:blip r:embed="rId4"/>
          <a:srcRect t="1794" b="9188"/>
          <a:stretch/>
        </p:blipFill>
        <p:spPr>
          <a:xfrm>
            <a:off x="1940172" y="-884"/>
            <a:ext cx="1809881" cy="805558"/>
          </a:xfrm>
          <a:prstGeom prst="rect">
            <a:avLst/>
          </a:prstGeom>
        </p:spPr>
      </p:pic>
      <p:sp>
        <p:nvSpPr>
          <p:cNvPr id="14" name="TextBox 13"/>
          <p:cNvSpPr txBox="1"/>
          <p:nvPr/>
        </p:nvSpPr>
        <p:spPr>
          <a:xfrm>
            <a:off x="4702202" y="9468280"/>
            <a:ext cx="1099775" cy="275012"/>
          </a:xfrm>
          <a:prstGeom prst="rect">
            <a:avLst/>
          </a:prstGeom>
          <a:noFill/>
        </p:spPr>
        <p:txBody>
          <a:bodyPr wrap="square" rtlCol="0">
            <a:spAutoFit/>
          </a:bodyPr>
          <a:lstStyle/>
          <a:p>
            <a:pPr defTabSz="493456"/>
            <a:r>
              <a:rPr lang="en-GB" sz="1187" b="1" dirty="0">
                <a:solidFill>
                  <a:prstClr val="black"/>
                </a:solidFill>
                <a:latin typeface="Century Gothic" panose="020B0502020202020204" pitchFamily="34" charset="0"/>
              </a:rPr>
              <a:t>Foundations</a:t>
            </a:r>
          </a:p>
        </p:txBody>
      </p:sp>
      <p:sp>
        <p:nvSpPr>
          <p:cNvPr id="4" name="TextBox 3"/>
          <p:cNvSpPr txBox="1"/>
          <p:nvPr/>
        </p:nvSpPr>
        <p:spPr>
          <a:xfrm>
            <a:off x="4934458" y="9981832"/>
            <a:ext cx="802021" cy="491160"/>
          </a:xfrm>
          <a:prstGeom prst="rect">
            <a:avLst/>
          </a:prstGeom>
          <a:noFill/>
        </p:spPr>
        <p:txBody>
          <a:bodyPr wrap="square" rtlCol="0">
            <a:spAutoFit/>
          </a:bodyPr>
          <a:lstStyle/>
          <a:p>
            <a:pPr algn="ctr" defTabSz="493456"/>
            <a:r>
              <a:rPr lang="en-GB" sz="648" b="1" i="1" dirty="0">
                <a:solidFill>
                  <a:prstClr val="black"/>
                </a:solidFill>
              </a:rPr>
              <a:t>Concepts</a:t>
            </a:r>
            <a:endParaRPr lang="en-GB" sz="648" dirty="0">
              <a:solidFill>
                <a:prstClr val="black"/>
              </a:solidFill>
            </a:endParaRPr>
          </a:p>
          <a:p>
            <a:pPr algn="ctr" defTabSz="493456"/>
            <a:r>
              <a:rPr lang="en-GB" sz="648" dirty="0">
                <a:solidFill>
                  <a:prstClr val="black"/>
                </a:solidFill>
              </a:rPr>
              <a:t>Good Vs. Evil, Character Development</a:t>
            </a:r>
          </a:p>
        </p:txBody>
      </p:sp>
      <p:sp>
        <p:nvSpPr>
          <p:cNvPr id="18" name="TextBox 17"/>
          <p:cNvSpPr txBox="1"/>
          <p:nvPr/>
        </p:nvSpPr>
        <p:spPr>
          <a:xfrm>
            <a:off x="5644631" y="10057482"/>
            <a:ext cx="989635" cy="391454"/>
          </a:xfrm>
          <a:prstGeom prst="rect">
            <a:avLst/>
          </a:prstGeom>
          <a:noFill/>
        </p:spPr>
        <p:txBody>
          <a:bodyPr wrap="square" rtlCol="0">
            <a:spAutoFit/>
          </a:bodyPr>
          <a:lstStyle/>
          <a:p>
            <a:pPr algn="ctr" defTabSz="493456"/>
            <a:r>
              <a:rPr lang="en-GB" sz="648" b="1" dirty="0">
                <a:solidFill>
                  <a:prstClr val="black"/>
                </a:solidFill>
              </a:rPr>
              <a:t>Foundations</a:t>
            </a:r>
            <a:r>
              <a:rPr lang="en-GB" sz="648" dirty="0">
                <a:solidFill>
                  <a:prstClr val="black"/>
                </a:solidFill>
              </a:rPr>
              <a:t> unites the schemes of learning for Year 7</a:t>
            </a:r>
          </a:p>
        </p:txBody>
      </p:sp>
      <p:cxnSp>
        <p:nvCxnSpPr>
          <p:cNvPr id="188" name="Straight Connector 187">
            <a:extLst>
              <a:ext uri="{FF2B5EF4-FFF2-40B4-BE49-F238E27FC236}">
                <a16:creationId xmlns:a16="http://schemas.microsoft.com/office/drawing/2014/main" id="{206BE152-910A-2843-A2AB-7EEE1AB8E0D0}"/>
              </a:ext>
            </a:extLst>
          </p:cNvPr>
          <p:cNvCxnSpPr>
            <a:cxnSpLocks/>
          </p:cNvCxnSpPr>
          <p:nvPr/>
        </p:nvCxnSpPr>
        <p:spPr>
          <a:xfrm flipH="1" flipV="1">
            <a:off x="5542405" y="9717638"/>
            <a:ext cx="320820" cy="36147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433639" y="9371068"/>
            <a:ext cx="654501" cy="557589"/>
          </a:xfrm>
          <a:prstGeom prst="rect">
            <a:avLst/>
          </a:prstGeom>
          <a:noFill/>
        </p:spPr>
        <p:txBody>
          <a:bodyPr wrap="square" rtlCol="0">
            <a:spAutoFit/>
          </a:bodyPr>
          <a:lstStyle/>
          <a:p>
            <a:pPr algn="ctr" defTabSz="493456"/>
            <a:r>
              <a:rPr lang="en-US" sz="756" b="1" dirty="0">
                <a:solidFill>
                  <a:prstClr val="black"/>
                </a:solidFill>
                <a:latin typeface="Century Gothic" panose="020B0502020202020204" pitchFamily="34" charset="0"/>
              </a:rPr>
              <a:t>Origins of Story: The Odyssey</a:t>
            </a:r>
          </a:p>
          <a:p>
            <a:pPr defTabSz="493456"/>
            <a:endParaRPr lang="en-GB" sz="756" dirty="0">
              <a:solidFill>
                <a:prstClr val="black"/>
              </a:solidFill>
              <a:latin typeface="Century Gothic" panose="020B0502020202020204" pitchFamily="34" charset="0"/>
            </a:endParaRPr>
          </a:p>
        </p:txBody>
      </p:sp>
      <p:sp>
        <p:nvSpPr>
          <p:cNvPr id="27" name="TextBox 26"/>
          <p:cNvSpPr txBox="1"/>
          <p:nvPr/>
        </p:nvSpPr>
        <p:spPr>
          <a:xfrm>
            <a:off x="1755994" y="8827165"/>
            <a:ext cx="419564" cy="391326"/>
          </a:xfrm>
          <a:prstGeom prst="rect">
            <a:avLst/>
          </a:prstGeom>
          <a:noFill/>
        </p:spPr>
        <p:txBody>
          <a:bodyPr wrap="square" rtlCol="0">
            <a:spAutoFit/>
          </a:bodyPr>
          <a:lstStyle/>
          <a:p>
            <a:pPr defTabSz="493456"/>
            <a:endParaRPr lang="en-GB" sz="1943">
              <a:solidFill>
                <a:prstClr val="black"/>
              </a:solidFill>
              <a:latin typeface="Century Gothic" panose="020B0502020202020204" pitchFamily="34" charset="0"/>
            </a:endParaRPr>
          </a:p>
        </p:txBody>
      </p:sp>
      <p:sp>
        <p:nvSpPr>
          <p:cNvPr id="29" name="TextBox 28"/>
          <p:cNvSpPr txBox="1"/>
          <p:nvPr/>
        </p:nvSpPr>
        <p:spPr>
          <a:xfrm>
            <a:off x="913388" y="9959018"/>
            <a:ext cx="852624" cy="690574"/>
          </a:xfrm>
          <a:prstGeom prst="rect">
            <a:avLst/>
          </a:prstGeom>
          <a:noFill/>
        </p:spPr>
        <p:txBody>
          <a:bodyPr wrap="square" rtlCol="0">
            <a:spAutoFit/>
          </a:bodyPr>
          <a:lstStyle/>
          <a:p>
            <a:pPr algn="ctr" defTabSz="493456"/>
            <a:r>
              <a:rPr lang="en-GB" sz="648" b="1" dirty="0">
                <a:solidFill>
                  <a:prstClr val="black"/>
                </a:solidFill>
                <a:ea typeface="Calibri" panose="020F0502020204030204" pitchFamily="34" charset="0"/>
                <a:cs typeface="Calibri" panose="020F0502020204030204" pitchFamily="34" charset="0"/>
              </a:rPr>
              <a:t>What will I learn</a:t>
            </a:r>
          </a:p>
          <a:p>
            <a:pPr algn="ctr" defTabSz="493456"/>
            <a:r>
              <a:rPr lang="en-GB" sz="648" dirty="0">
                <a:solidFill>
                  <a:prstClr val="black"/>
                </a:solidFill>
                <a:ea typeface="Calibri" panose="020F0502020204030204" pitchFamily="34" charset="0"/>
                <a:cs typeface="Calibri" panose="020F0502020204030204" pitchFamily="34" charset="0"/>
              </a:rPr>
              <a:t>Performance through Simon Armitage’s dramatization of The Odyssey</a:t>
            </a:r>
            <a:endParaRPr lang="en-GB" sz="648" b="1" dirty="0">
              <a:solidFill>
                <a:prstClr val="black"/>
              </a:solidFill>
              <a:ea typeface="Calibri" panose="020F0502020204030204" pitchFamily="34" charset="0"/>
              <a:cs typeface="Calibri" panose="020F0502020204030204" pitchFamily="34" charset="0"/>
            </a:endParaRPr>
          </a:p>
        </p:txBody>
      </p:sp>
      <p:sp>
        <p:nvSpPr>
          <p:cNvPr id="35" name="TextBox 34"/>
          <p:cNvSpPr txBox="1"/>
          <p:nvPr/>
        </p:nvSpPr>
        <p:spPr>
          <a:xfrm>
            <a:off x="968759" y="9204993"/>
            <a:ext cx="698538" cy="557589"/>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Childhood and School Poetry</a:t>
            </a:r>
          </a:p>
        </p:txBody>
      </p:sp>
      <p:cxnSp>
        <p:nvCxnSpPr>
          <p:cNvPr id="207" name="Straight Connector 206">
            <a:extLst>
              <a:ext uri="{FF2B5EF4-FFF2-40B4-BE49-F238E27FC236}">
                <a16:creationId xmlns:a16="http://schemas.microsoft.com/office/drawing/2014/main" id="{E67A347C-D92C-1447-872E-0A8271C60454}"/>
              </a:ext>
            </a:extLst>
          </p:cNvPr>
          <p:cNvCxnSpPr>
            <a:cxnSpLocks/>
          </p:cNvCxnSpPr>
          <p:nvPr/>
        </p:nvCxnSpPr>
        <p:spPr>
          <a:xfrm flipV="1">
            <a:off x="677727" y="9541584"/>
            <a:ext cx="235816" cy="2872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2619574" y="8276360"/>
            <a:ext cx="747105" cy="338554"/>
          </a:xfrm>
          <a:prstGeom prst="rect">
            <a:avLst/>
          </a:prstGeom>
          <a:noFill/>
        </p:spPr>
        <p:txBody>
          <a:bodyPr wrap="square" rtlCol="0">
            <a:spAutoFit/>
          </a:bodyPr>
          <a:lstStyle/>
          <a:p>
            <a:pPr algn="ctr" defTabSz="493456"/>
            <a:r>
              <a:rPr lang="en-GB" sz="800" b="1" dirty="0"/>
              <a:t>Technology: Friend or Foe</a:t>
            </a:r>
            <a:endParaRPr lang="en-GB" sz="756" b="1" dirty="0">
              <a:solidFill>
                <a:prstClr val="black"/>
              </a:solidFill>
              <a:latin typeface="Century Gothic" panose="020B0502020202020204" pitchFamily="34" charset="0"/>
            </a:endParaRPr>
          </a:p>
        </p:txBody>
      </p:sp>
      <p:sp>
        <p:nvSpPr>
          <p:cNvPr id="68" name="TextBox 67"/>
          <p:cNvSpPr txBox="1"/>
          <p:nvPr/>
        </p:nvSpPr>
        <p:spPr>
          <a:xfrm>
            <a:off x="4646986" y="7206400"/>
            <a:ext cx="720385" cy="275012"/>
          </a:xfrm>
          <a:prstGeom prst="rect">
            <a:avLst/>
          </a:prstGeom>
          <a:noFill/>
        </p:spPr>
        <p:txBody>
          <a:bodyPr wrap="square" rtlCol="0">
            <a:spAutoFit/>
          </a:bodyPr>
          <a:lstStyle/>
          <a:p>
            <a:pPr defTabSz="493456"/>
            <a:r>
              <a:rPr lang="en-GB" sz="1187" b="1" dirty="0">
                <a:solidFill>
                  <a:prstClr val="black"/>
                </a:solidFill>
                <a:latin typeface="Century Gothic" panose="020B0502020202020204" pitchFamily="34" charset="0"/>
              </a:rPr>
              <a:t>Worlds</a:t>
            </a:r>
          </a:p>
        </p:txBody>
      </p:sp>
      <p:sp>
        <p:nvSpPr>
          <p:cNvPr id="70" name="TextBox 69"/>
          <p:cNvSpPr txBox="1"/>
          <p:nvPr/>
        </p:nvSpPr>
        <p:spPr>
          <a:xfrm>
            <a:off x="3541162" y="7106108"/>
            <a:ext cx="846389" cy="369332"/>
          </a:xfrm>
          <a:prstGeom prst="rect">
            <a:avLst/>
          </a:prstGeom>
          <a:noFill/>
        </p:spPr>
        <p:txBody>
          <a:bodyPr wrap="square" rtlCol="0">
            <a:spAutoFit/>
          </a:bodyPr>
          <a:lstStyle/>
          <a:p>
            <a:pPr algn="ctr" defTabSz="493456"/>
            <a:r>
              <a:rPr lang="en-GB" sz="900" b="1" dirty="0">
                <a:solidFill>
                  <a:prstClr val="black"/>
                </a:solidFill>
                <a:latin typeface="Century Gothic" panose="020B0502020202020204" pitchFamily="34" charset="0"/>
              </a:rPr>
              <a:t>Victorian Nightmares</a:t>
            </a:r>
          </a:p>
        </p:txBody>
      </p:sp>
      <p:sp>
        <p:nvSpPr>
          <p:cNvPr id="71" name="TextBox 70"/>
          <p:cNvSpPr txBox="1"/>
          <p:nvPr/>
        </p:nvSpPr>
        <p:spPr>
          <a:xfrm>
            <a:off x="673626" y="5946200"/>
            <a:ext cx="825559" cy="400110"/>
          </a:xfrm>
          <a:prstGeom prst="rect">
            <a:avLst/>
          </a:prstGeom>
          <a:noFill/>
        </p:spPr>
        <p:txBody>
          <a:bodyPr wrap="square" rtlCol="0">
            <a:spAutoFit/>
          </a:bodyPr>
          <a:lstStyle/>
          <a:p>
            <a:pPr algn="ctr" defTabSz="493456"/>
            <a:r>
              <a:rPr lang="en-GB" sz="1000" b="1" dirty="0">
                <a:solidFill>
                  <a:prstClr val="black"/>
                </a:solidFill>
                <a:latin typeface="Century Gothic" panose="020B0502020202020204" pitchFamily="34" charset="0"/>
              </a:rPr>
              <a:t>Noughts &amp; Crosses</a:t>
            </a:r>
          </a:p>
        </p:txBody>
      </p:sp>
      <p:sp>
        <p:nvSpPr>
          <p:cNvPr id="67" name="TextBox 66"/>
          <p:cNvSpPr txBox="1"/>
          <p:nvPr/>
        </p:nvSpPr>
        <p:spPr>
          <a:xfrm>
            <a:off x="1388437" y="6984017"/>
            <a:ext cx="785767" cy="553998"/>
          </a:xfrm>
          <a:prstGeom prst="rect">
            <a:avLst/>
          </a:prstGeom>
          <a:noFill/>
        </p:spPr>
        <p:txBody>
          <a:bodyPr wrap="square" rtlCol="0">
            <a:spAutoFit/>
          </a:bodyPr>
          <a:lstStyle/>
          <a:p>
            <a:pPr algn="ctr" defTabSz="493456"/>
            <a:r>
              <a:rPr lang="en-GB" sz="1000" b="1" dirty="0"/>
              <a:t>Much Ado About Nothing</a:t>
            </a:r>
            <a:endParaRPr lang="en-GB" sz="1000" b="1" dirty="0">
              <a:solidFill>
                <a:prstClr val="black"/>
              </a:solidFill>
              <a:latin typeface="Century Gothic" panose="020B0502020202020204" pitchFamily="34" charset="0"/>
            </a:endParaRPr>
          </a:p>
        </p:txBody>
      </p:sp>
      <p:sp>
        <p:nvSpPr>
          <p:cNvPr id="72" name="TextBox 71"/>
          <p:cNvSpPr txBox="1"/>
          <p:nvPr/>
        </p:nvSpPr>
        <p:spPr>
          <a:xfrm>
            <a:off x="3722618" y="5833487"/>
            <a:ext cx="819509" cy="400110"/>
          </a:xfrm>
          <a:prstGeom prst="rect">
            <a:avLst/>
          </a:prstGeom>
          <a:noFill/>
        </p:spPr>
        <p:txBody>
          <a:bodyPr wrap="square" rtlCol="0">
            <a:spAutoFit/>
          </a:bodyPr>
          <a:lstStyle/>
          <a:p>
            <a:pPr algn="ctr" defTabSz="493456"/>
            <a:r>
              <a:rPr lang="en-GB" sz="1000" b="1" dirty="0"/>
              <a:t>Speculative Fiction</a:t>
            </a:r>
            <a:r>
              <a:rPr lang="en-GB" sz="1000" dirty="0"/>
              <a:t> </a:t>
            </a:r>
            <a:endParaRPr lang="en-GB" sz="1000" b="1" dirty="0">
              <a:solidFill>
                <a:prstClr val="black"/>
              </a:solidFill>
              <a:latin typeface="Century Gothic" panose="020B0502020202020204" pitchFamily="34" charset="0"/>
            </a:endParaRPr>
          </a:p>
        </p:txBody>
      </p:sp>
      <p:cxnSp>
        <p:nvCxnSpPr>
          <p:cNvPr id="254" name="Straight Connector 253">
            <a:extLst>
              <a:ext uri="{FF2B5EF4-FFF2-40B4-BE49-F238E27FC236}">
                <a16:creationId xmlns:a16="http://schemas.microsoft.com/office/drawing/2014/main" id="{206BE152-910A-2843-A2AB-7EEE1AB8E0D0}"/>
              </a:ext>
            </a:extLst>
          </p:cNvPr>
          <p:cNvCxnSpPr>
            <a:cxnSpLocks/>
            <a:endCxn id="235" idx="7"/>
          </p:cNvCxnSpPr>
          <p:nvPr/>
        </p:nvCxnSpPr>
        <p:spPr>
          <a:xfrm>
            <a:off x="1365301" y="5509042"/>
            <a:ext cx="23083" cy="36608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1042394" y="5050496"/>
            <a:ext cx="977591" cy="592470"/>
          </a:xfrm>
          <a:prstGeom prst="rect">
            <a:avLst/>
          </a:prstGeom>
          <a:noFill/>
        </p:spPr>
        <p:txBody>
          <a:bodyPr wrap="square" rtlCol="0">
            <a:spAutoFit/>
          </a:bodyPr>
          <a:lstStyle/>
          <a:p>
            <a:pPr algn="ctr" defTabSz="493456"/>
            <a:r>
              <a:rPr lang="en-GB" sz="650" b="1" dirty="0"/>
              <a:t>Concepts: </a:t>
            </a:r>
            <a:r>
              <a:rPr lang="en-GB" sz="650" dirty="0"/>
              <a:t>stage directions, dramatic intent, apartheid, segregation, structural racism</a:t>
            </a:r>
            <a:endParaRPr lang="en-GB" sz="650" dirty="0">
              <a:solidFill>
                <a:prstClr val="black"/>
              </a:solidFill>
              <a:latin typeface="Century Gothic" panose="020B0502020202020204" pitchFamily="34" charset="0"/>
            </a:endParaRPr>
          </a:p>
        </p:txBody>
      </p:sp>
      <p:sp>
        <p:nvSpPr>
          <p:cNvPr id="93" name="TextBox 92"/>
          <p:cNvSpPr txBox="1"/>
          <p:nvPr/>
        </p:nvSpPr>
        <p:spPr>
          <a:xfrm>
            <a:off x="3908031" y="5013737"/>
            <a:ext cx="1187419" cy="692497"/>
          </a:xfrm>
          <a:prstGeom prst="rect">
            <a:avLst/>
          </a:prstGeom>
          <a:noFill/>
        </p:spPr>
        <p:txBody>
          <a:bodyPr wrap="square" rtlCol="0">
            <a:spAutoFit/>
          </a:bodyPr>
          <a:lstStyle/>
          <a:p>
            <a:pPr algn="ctr" defTabSz="493456"/>
            <a:r>
              <a:rPr lang="en-GB" sz="650" b="1" dirty="0"/>
              <a:t>What Will I Learn</a:t>
            </a:r>
            <a:r>
              <a:rPr lang="en-GB" sz="650" dirty="0"/>
              <a:t>: Reading speculative short stories; writing imaginative fiction that builds its own world rules; developing show don't tell </a:t>
            </a:r>
            <a:endParaRPr lang="en-GB" sz="650" dirty="0">
              <a:solidFill>
                <a:prstClr val="black"/>
              </a:solidFill>
              <a:latin typeface="Century Gothic" panose="020B0502020202020204" pitchFamily="34" charset="0"/>
            </a:endParaRPr>
          </a:p>
        </p:txBody>
      </p:sp>
      <p:cxnSp>
        <p:nvCxnSpPr>
          <p:cNvPr id="256" name="Straight Connector 255">
            <a:extLst>
              <a:ext uri="{FF2B5EF4-FFF2-40B4-BE49-F238E27FC236}">
                <a16:creationId xmlns:a16="http://schemas.microsoft.com/office/drawing/2014/main" id="{206BE152-910A-2843-A2AB-7EEE1AB8E0D0}"/>
              </a:ext>
            </a:extLst>
          </p:cNvPr>
          <p:cNvCxnSpPr>
            <a:cxnSpLocks/>
          </p:cNvCxnSpPr>
          <p:nvPr/>
        </p:nvCxnSpPr>
        <p:spPr>
          <a:xfrm flipH="1">
            <a:off x="4453503" y="5575988"/>
            <a:ext cx="375533" cy="32055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4737161" y="4535334"/>
            <a:ext cx="791627" cy="275012"/>
          </a:xfrm>
          <a:prstGeom prst="rect">
            <a:avLst/>
          </a:prstGeom>
          <a:noFill/>
        </p:spPr>
        <p:txBody>
          <a:bodyPr wrap="square" rtlCol="0">
            <a:spAutoFit/>
          </a:bodyPr>
          <a:lstStyle/>
          <a:p>
            <a:pPr defTabSz="493456"/>
            <a:r>
              <a:rPr lang="en-GB" sz="1187" b="1" dirty="0">
                <a:solidFill>
                  <a:prstClr val="black"/>
                </a:solidFill>
                <a:latin typeface="Century Gothic" panose="020B0502020202020204" pitchFamily="34" charset="0"/>
              </a:rPr>
              <a:t>Survival</a:t>
            </a:r>
          </a:p>
        </p:txBody>
      </p:sp>
      <p:sp>
        <p:nvSpPr>
          <p:cNvPr id="284" name="Oval 283">
            <a:extLst>
              <a:ext uri="{FF2B5EF4-FFF2-40B4-BE49-F238E27FC236}">
                <a16:creationId xmlns:a16="http://schemas.microsoft.com/office/drawing/2014/main" id="{B3173AB3-46CA-8E4A-8B96-A50CB7AF4735}"/>
              </a:ext>
            </a:extLst>
          </p:cNvPr>
          <p:cNvSpPr/>
          <p:nvPr/>
        </p:nvSpPr>
        <p:spPr>
          <a:xfrm>
            <a:off x="3539043" y="2961634"/>
            <a:ext cx="717436" cy="743153"/>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285" name="TextBox 284">
            <a:extLst>
              <a:ext uri="{FF2B5EF4-FFF2-40B4-BE49-F238E27FC236}">
                <a16:creationId xmlns:a16="http://schemas.microsoft.com/office/drawing/2014/main" id="{E283FF63-D0C2-8E4D-B755-2F05BBA06EDE}"/>
              </a:ext>
            </a:extLst>
          </p:cNvPr>
          <p:cNvSpPr txBox="1"/>
          <p:nvPr/>
        </p:nvSpPr>
        <p:spPr>
          <a:xfrm>
            <a:off x="3036264" y="4575255"/>
            <a:ext cx="785767" cy="246221"/>
          </a:xfrm>
          <a:prstGeom prst="rect">
            <a:avLst/>
          </a:prstGeom>
          <a:noFill/>
        </p:spPr>
        <p:txBody>
          <a:bodyPr wrap="square" rtlCol="0">
            <a:spAutoFit/>
          </a:bodyPr>
          <a:lstStyle/>
          <a:p>
            <a:pPr algn="ctr" defTabSz="493456"/>
            <a:r>
              <a:rPr lang="en-GB" sz="1000" b="1" dirty="0"/>
              <a:t>Othello</a:t>
            </a:r>
            <a:endParaRPr lang="en-GB" sz="1000" b="1" dirty="0">
              <a:solidFill>
                <a:prstClr val="black"/>
              </a:solidFill>
              <a:latin typeface="Calibri" panose="020F0502020204030204"/>
            </a:endParaRPr>
          </a:p>
        </p:txBody>
      </p:sp>
      <p:cxnSp>
        <p:nvCxnSpPr>
          <p:cNvPr id="286" name="Straight Connector 285">
            <a:extLst>
              <a:ext uri="{FF2B5EF4-FFF2-40B4-BE49-F238E27FC236}">
                <a16:creationId xmlns:a16="http://schemas.microsoft.com/office/drawing/2014/main" id="{206BE152-910A-2843-A2AB-7EEE1AB8E0D0}"/>
              </a:ext>
            </a:extLst>
          </p:cNvPr>
          <p:cNvCxnSpPr>
            <a:cxnSpLocks/>
            <a:endCxn id="229" idx="7"/>
          </p:cNvCxnSpPr>
          <p:nvPr/>
        </p:nvCxnSpPr>
        <p:spPr>
          <a:xfrm>
            <a:off x="3577981" y="4263073"/>
            <a:ext cx="116936" cy="18846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87" name="Rectangle 286"/>
          <p:cNvSpPr/>
          <p:nvPr/>
        </p:nvSpPr>
        <p:spPr>
          <a:xfrm>
            <a:off x="4605246" y="3117396"/>
            <a:ext cx="846260" cy="324961"/>
          </a:xfrm>
          <a:prstGeom prst="rect">
            <a:avLst/>
          </a:prstGeom>
        </p:spPr>
        <p:txBody>
          <a:bodyPr wrap="square">
            <a:spAutoFit/>
          </a:bodyPr>
          <a:lstStyle/>
          <a:p>
            <a:pPr algn="ctr" defTabSz="493456"/>
            <a:r>
              <a:rPr lang="en-US" sz="756" b="1" dirty="0">
                <a:solidFill>
                  <a:prstClr val="black"/>
                </a:solidFill>
                <a:latin typeface="Century Gothic" panose="020B0502020202020204" pitchFamily="34" charset="0"/>
              </a:rPr>
              <a:t>Creative Writing</a:t>
            </a:r>
          </a:p>
        </p:txBody>
      </p:sp>
      <p:sp>
        <p:nvSpPr>
          <p:cNvPr id="291" name="Rectangle 290"/>
          <p:cNvSpPr/>
          <p:nvPr/>
        </p:nvSpPr>
        <p:spPr>
          <a:xfrm>
            <a:off x="5836607" y="3147892"/>
            <a:ext cx="846260" cy="208647"/>
          </a:xfrm>
          <a:prstGeom prst="rect">
            <a:avLst/>
          </a:prstGeom>
        </p:spPr>
        <p:txBody>
          <a:bodyPr wrap="square">
            <a:spAutoFit/>
          </a:bodyPr>
          <a:lstStyle/>
          <a:p>
            <a:pPr algn="ctr" defTabSz="493456"/>
            <a:r>
              <a:rPr lang="en-US" sz="756" b="1" dirty="0">
                <a:solidFill>
                  <a:prstClr val="black"/>
                </a:solidFill>
                <a:latin typeface="Century Gothic" panose="020B0502020202020204" pitchFamily="34" charset="0"/>
              </a:rPr>
              <a:t>Macbeth</a:t>
            </a:r>
          </a:p>
        </p:txBody>
      </p:sp>
      <p:sp>
        <p:nvSpPr>
          <p:cNvPr id="147" name="TextBox 146"/>
          <p:cNvSpPr txBox="1"/>
          <p:nvPr/>
        </p:nvSpPr>
        <p:spPr>
          <a:xfrm>
            <a:off x="2217680" y="3198814"/>
            <a:ext cx="1187449" cy="275012"/>
          </a:xfrm>
          <a:prstGeom prst="rect">
            <a:avLst/>
          </a:prstGeom>
          <a:noFill/>
        </p:spPr>
        <p:txBody>
          <a:bodyPr wrap="square" rtlCol="0">
            <a:spAutoFit/>
          </a:bodyPr>
          <a:lstStyle/>
          <a:p>
            <a:pPr defTabSz="493456"/>
            <a:r>
              <a:rPr lang="en-GB" sz="1187" b="1" dirty="0">
                <a:solidFill>
                  <a:prstClr val="black"/>
                </a:solidFill>
                <a:latin typeface="Century Gothic" panose="020B0502020202020204" pitchFamily="34" charset="0"/>
              </a:rPr>
              <a:t>Conscience</a:t>
            </a:r>
          </a:p>
        </p:txBody>
      </p:sp>
      <p:sp>
        <p:nvSpPr>
          <p:cNvPr id="155" name="TextBox 154"/>
          <p:cNvSpPr txBox="1"/>
          <p:nvPr/>
        </p:nvSpPr>
        <p:spPr>
          <a:xfrm>
            <a:off x="4508528" y="2329283"/>
            <a:ext cx="1945089" cy="692497"/>
          </a:xfrm>
          <a:prstGeom prst="rect">
            <a:avLst/>
          </a:prstGeom>
          <a:noFill/>
        </p:spPr>
        <p:txBody>
          <a:bodyPr wrap="square" rtlCol="0">
            <a:spAutoFit/>
          </a:bodyPr>
          <a:lstStyle/>
          <a:p>
            <a:pPr defTabSz="493456"/>
            <a:r>
              <a:rPr lang="en-GB" sz="650" b="1" dirty="0">
                <a:solidFill>
                  <a:prstClr val="black"/>
                </a:solidFill>
              </a:rPr>
              <a:t>Language Paper 1</a:t>
            </a:r>
          </a:p>
          <a:p>
            <a:pPr defTabSz="493456"/>
            <a:r>
              <a:rPr lang="en-GB" sz="650" dirty="0"/>
              <a:t>Students develop the creative writing skills needed for Language Paper 1, exploring how published writers use structure, voice and sensory detail to create effect. Writing from stimuli, students practise crafting pieces that show rather than tell</a:t>
            </a:r>
            <a:endParaRPr lang="en-GB" sz="650" dirty="0">
              <a:solidFill>
                <a:prstClr val="black"/>
              </a:solidFill>
            </a:endParaRPr>
          </a:p>
        </p:txBody>
      </p:sp>
      <p:sp>
        <p:nvSpPr>
          <p:cNvPr id="299" name="TextBox 298">
            <a:extLst>
              <a:ext uri="{FF2B5EF4-FFF2-40B4-BE49-F238E27FC236}">
                <a16:creationId xmlns:a16="http://schemas.microsoft.com/office/drawing/2014/main" id="{A8B18A29-9D0B-2844-8238-D7C619153824}"/>
              </a:ext>
            </a:extLst>
          </p:cNvPr>
          <p:cNvSpPr txBox="1"/>
          <p:nvPr/>
        </p:nvSpPr>
        <p:spPr>
          <a:xfrm>
            <a:off x="6766101" y="2233684"/>
            <a:ext cx="633230" cy="144655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16200000" scaled="1"/>
            <a:tileRect/>
          </a:gradFill>
        </p:spPr>
        <p:txBody>
          <a:bodyPr wrap="square" rtlCol="0">
            <a:spAutoFit/>
          </a:bodyPr>
          <a:lstStyle/>
          <a:p>
            <a:pPr algn="ctr" defTabSz="493456"/>
            <a:r>
              <a:rPr lang="en-GB" sz="800" dirty="0"/>
              <a:t>Our GCSE texts teach us about moral responsibility, social pressure and the cost of our choices.</a:t>
            </a:r>
            <a:endParaRPr lang="en-US" sz="648" dirty="0">
              <a:solidFill>
                <a:prstClr val="black"/>
              </a:solidFill>
              <a:latin typeface="Century Gothic" panose="020B0502020202020204" pitchFamily="34" charset="0"/>
            </a:endParaRPr>
          </a:p>
        </p:txBody>
      </p:sp>
      <p:sp>
        <p:nvSpPr>
          <p:cNvPr id="165" name="TextBox 164"/>
          <p:cNvSpPr txBox="1"/>
          <p:nvPr/>
        </p:nvSpPr>
        <p:spPr>
          <a:xfrm>
            <a:off x="6561408" y="1430387"/>
            <a:ext cx="658403" cy="391326"/>
          </a:xfrm>
          <a:prstGeom prst="rect">
            <a:avLst/>
          </a:prstGeom>
          <a:noFill/>
        </p:spPr>
        <p:txBody>
          <a:bodyPr wrap="square" rtlCol="0">
            <a:spAutoFit/>
          </a:bodyPr>
          <a:lstStyle/>
          <a:p>
            <a:pPr defTabSz="493456"/>
            <a:endParaRPr lang="en-GB" sz="1943">
              <a:solidFill>
                <a:prstClr val="black"/>
              </a:solidFill>
              <a:latin typeface="Calibri" panose="020F0502020204030204"/>
            </a:endParaRPr>
          </a:p>
        </p:txBody>
      </p:sp>
      <p:sp>
        <p:nvSpPr>
          <p:cNvPr id="308" name="TextBox 307">
            <a:extLst>
              <a:ext uri="{FF2B5EF4-FFF2-40B4-BE49-F238E27FC236}">
                <a16:creationId xmlns:a16="http://schemas.microsoft.com/office/drawing/2014/main" id="{A8B18A29-9D0B-2844-8238-D7C619153824}"/>
              </a:ext>
            </a:extLst>
          </p:cNvPr>
          <p:cNvSpPr txBox="1"/>
          <p:nvPr/>
        </p:nvSpPr>
        <p:spPr>
          <a:xfrm>
            <a:off x="996006" y="545221"/>
            <a:ext cx="1043257" cy="954107"/>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16200000" scaled="1"/>
            <a:tileRect/>
          </a:gradFill>
        </p:spPr>
        <p:txBody>
          <a:bodyPr wrap="square" rtlCol="0">
            <a:spAutoFit/>
          </a:bodyPr>
          <a:lstStyle/>
          <a:p>
            <a:pPr algn="ctr" defTabSz="493456"/>
            <a:r>
              <a:rPr lang="en-GB" sz="800" dirty="0">
                <a:latin typeface="Century Gothic" panose="020B0502020202020204" pitchFamily="34" charset="0"/>
              </a:rPr>
              <a:t>Everything you have learned across five years, brought together and applied under exam conditions.</a:t>
            </a:r>
            <a:endParaRPr lang="en-US" sz="648" dirty="0">
              <a:solidFill>
                <a:prstClr val="black"/>
              </a:solidFill>
              <a:latin typeface="Century Gothic" panose="020B0502020202020204" pitchFamily="34" charset="0"/>
            </a:endParaRPr>
          </a:p>
        </p:txBody>
      </p:sp>
      <p:sp>
        <p:nvSpPr>
          <p:cNvPr id="185" name="TextBox 184"/>
          <p:cNvSpPr txBox="1"/>
          <p:nvPr/>
        </p:nvSpPr>
        <p:spPr>
          <a:xfrm>
            <a:off x="1529668" y="8824975"/>
            <a:ext cx="857309" cy="341632"/>
          </a:xfrm>
          <a:prstGeom prst="rect">
            <a:avLst/>
          </a:prstGeom>
          <a:noFill/>
        </p:spPr>
        <p:txBody>
          <a:bodyPr wrap="square" rtlCol="0">
            <a:spAutoFit/>
          </a:bodyPr>
          <a:lstStyle/>
          <a:p>
            <a:pPr algn="ctr" defTabSz="493456"/>
            <a:r>
              <a:rPr lang="en-GB" sz="540" dirty="0">
                <a:solidFill>
                  <a:prstClr val="black"/>
                </a:solidFill>
                <a:latin typeface="Century Gothic" panose="020B0502020202020204" pitchFamily="34" charset="0"/>
              </a:rPr>
              <a:t>AO1 – read, understand and respond to texts</a:t>
            </a:r>
          </a:p>
        </p:txBody>
      </p:sp>
      <p:sp>
        <p:nvSpPr>
          <p:cNvPr id="311" name="TextBox 310"/>
          <p:cNvSpPr txBox="1"/>
          <p:nvPr/>
        </p:nvSpPr>
        <p:spPr>
          <a:xfrm>
            <a:off x="2438894" y="8809101"/>
            <a:ext cx="1118734" cy="424732"/>
          </a:xfrm>
          <a:prstGeom prst="rect">
            <a:avLst/>
          </a:prstGeom>
          <a:noFill/>
        </p:spPr>
        <p:txBody>
          <a:bodyPr wrap="square" rtlCol="0">
            <a:spAutoFit/>
          </a:bodyPr>
          <a:lstStyle/>
          <a:p>
            <a:pPr algn="ctr" defTabSz="493456"/>
            <a:r>
              <a:rPr lang="en-GB" sz="540" dirty="0">
                <a:solidFill>
                  <a:prstClr val="black"/>
                </a:solidFill>
                <a:latin typeface="Century Gothic" panose="020B0502020202020204" pitchFamily="34" charset="0"/>
              </a:rPr>
              <a:t>AO2 – analyse the language, form and structure used by a writer to create meanings</a:t>
            </a:r>
          </a:p>
        </p:txBody>
      </p:sp>
      <p:sp>
        <p:nvSpPr>
          <p:cNvPr id="313" name="TextBox 312"/>
          <p:cNvSpPr txBox="1"/>
          <p:nvPr/>
        </p:nvSpPr>
        <p:spPr>
          <a:xfrm>
            <a:off x="3398730" y="8795568"/>
            <a:ext cx="1149997" cy="424732"/>
          </a:xfrm>
          <a:prstGeom prst="rect">
            <a:avLst/>
          </a:prstGeom>
          <a:noFill/>
        </p:spPr>
        <p:txBody>
          <a:bodyPr wrap="square" rtlCol="0">
            <a:spAutoFit/>
          </a:bodyPr>
          <a:lstStyle/>
          <a:p>
            <a:pPr algn="ctr" defTabSz="493456"/>
            <a:r>
              <a:rPr lang="en-GB" sz="540" dirty="0">
                <a:solidFill>
                  <a:prstClr val="black"/>
                </a:solidFill>
                <a:latin typeface="Century Gothic" panose="020B0502020202020204" pitchFamily="34" charset="0"/>
              </a:rPr>
              <a:t>AO3 – show understanding of the relationships between texts and the contexts in which they were written</a:t>
            </a:r>
          </a:p>
        </p:txBody>
      </p:sp>
      <p:sp>
        <p:nvSpPr>
          <p:cNvPr id="314" name="TextBox 313"/>
          <p:cNvSpPr txBox="1"/>
          <p:nvPr/>
        </p:nvSpPr>
        <p:spPr>
          <a:xfrm>
            <a:off x="4770411" y="8818892"/>
            <a:ext cx="1149997" cy="507831"/>
          </a:xfrm>
          <a:prstGeom prst="rect">
            <a:avLst/>
          </a:prstGeom>
          <a:noFill/>
        </p:spPr>
        <p:txBody>
          <a:bodyPr wrap="square" rtlCol="0">
            <a:spAutoFit/>
          </a:bodyPr>
          <a:lstStyle/>
          <a:p>
            <a:pPr algn="ctr" defTabSz="493456"/>
            <a:r>
              <a:rPr lang="en-GB" sz="540" dirty="0">
                <a:solidFill>
                  <a:prstClr val="black"/>
                </a:solidFill>
                <a:latin typeface="Century Gothic" panose="020B0502020202020204" pitchFamily="34" charset="0"/>
              </a:rPr>
              <a:t>AO4 – use a range of vocabulary and sentence structures for clarity, purpose and effect, with accurate spelling and punctuation</a:t>
            </a:r>
          </a:p>
        </p:txBody>
      </p:sp>
      <p:sp>
        <p:nvSpPr>
          <p:cNvPr id="189" name="TextBox 188"/>
          <p:cNvSpPr txBox="1"/>
          <p:nvPr/>
        </p:nvSpPr>
        <p:spPr>
          <a:xfrm>
            <a:off x="2328868" y="1893560"/>
            <a:ext cx="787955" cy="275012"/>
          </a:xfrm>
          <a:prstGeom prst="rect">
            <a:avLst/>
          </a:prstGeom>
          <a:noFill/>
        </p:spPr>
        <p:txBody>
          <a:bodyPr wrap="square" rtlCol="0">
            <a:spAutoFit/>
          </a:bodyPr>
          <a:lstStyle/>
          <a:p>
            <a:pPr defTabSz="493456"/>
            <a:r>
              <a:rPr lang="en-GB" sz="1187" b="1" dirty="0">
                <a:solidFill>
                  <a:prstClr val="black"/>
                </a:solidFill>
                <a:latin typeface="Century Gothic" panose="020B0502020202020204" pitchFamily="34" charset="0"/>
              </a:rPr>
              <a:t>Mastery</a:t>
            </a:r>
          </a:p>
        </p:txBody>
      </p:sp>
      <p:sp>
        <p:nvSpPr>
          <p:cNvPr id="248" name="Oval 247">
            <a:extLst>
              <a:ext uri="{FF2B5EF4-FFF2-40B4-BE49-F238E27FC236}">
                <a16:creationId xmlns:a16="http://schemas.microsoft.com/office/drawing/2014/main" id="{B1E45C5D-D5B0-4948-9496-5E99B55DB9CE}"/>
              </a:ext>
            </a:extLst>
          </p:cNvPr>
          <p:cNvSpPr/>
          <p:nvPr/>
        </p:nvSpPr>
        <p:spPr>
          <a:xfrm>
            <a:off x="1466567" y="1600510"/>
            <a:ext cx="780881" cy="77753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342" name="TextBox 341"/>
          <p:cNvSpPr txBox="1"/>
          <p:nvPr/>
        </p:nvSpPr>
        <p:spPr>
          <a:xfrm>
            <a:off x="1441446" y="1825081"/>
            <a:ext cx="785767" cy="324961"/>
          </a:xfrm>
          <a:prstGeom prst="rect">
            <a:avLst/>
          </a:prstGeom>
          <a:noFill/>
        </p:spPr>
        <p:txBody>
          <a:bodyPr wrap="square" rtlCol="0">
            <a:spAutoFit/>
          </a:bodyPr>
          <a:lstStyle/>
          <a:p>
            <a:pPr algn="ctr" defTabSz="493456"/>
            <a:r>
              <a:rPr lang="en-GB" sz="756" b="1">
                <a:solidFill>
                  <a:prstClr val="black"/>
                </a:solidFill>
                <a:latin typeface="Century Gothic" panose="020B0502020202020204" pitchFamily="34" charset="0"/>
              </a:rPr>
              <a:t>EXAM REVISION</a:t>
            </a:r>
          </a:p>
        </p:txBody>
      </p:sp>
      <p:sp>
        <p:nvSpPr>
          <p:cNvPr id="6" name="Rectangle 5"/>
          <p:cNvSpPr/>
          <p:nvPr/>
        </p:nvSpPr>
        <p:spPr>
          <a:xfrm>
            <a:off x="3478907" y="3168092"/>
            <a:ext cx="846260" cy="324961"/>
          </a:xfrm>
          <a:prstGeom prst="rect">
            <a:avLst/>
          </a:prstGeom>
        </p:spPr>
        <p:txBody>
          <a:bodyPr wrap="square">
            <a:spAutoFit/>
          </a:bodyPr>
          <a:lstStyle/>
          <a:p>
            <a:pPr algn="ctr" defTabSz="493456"/>
            <a:r>
              <a:rPr lang="en-US" sz="756" b="1" dirty="0">
                <a:solidFill>
                  <a:prstClr val="black"/>
                </a:solidFill>
                <a:latin typeface="Century Gothic" panose="020B0502020202020204" pitchFamily="34" charset="0"/>
              </a:rPr>
              <a:t>A Christmas Carol</a:t>
            </a:r>
          </a:p>
        </p:txBody>
      </p:sp>
      <p:sp>
        <p:nvSpPr>
          <p:cNvPr id="331" name="TextBox 330"/>
          <p:cNvSpPr txBox="1"/>
          <p:nvPr/>
        </p:nvSpPr>
        <p:spPr>
          <a:xfrm>
            <a:off x="5418512" y="4570407"/>
            <a:ext cx="785767" cy="338554"/>
          </a:xfrm>
          <a:prstGeom prst="rect">
            <a:avLst/>
          </a:prstGeom>
          <a:noFill/>
        </p:spPr>
        <p:txBody>
          <a:bodyPr wrap="square" rtlCol="0">
            <a:spAutoFit/>
          </a:bodyPr>
          <a:lstStyle/>
          <a:p>
            <a:pPr algn="ctr" defTabSz="493456"/>
            <a:r>
              <a:rPr lang="en-GB" sz="800" b="1" dirty="0"/>
              <a:t>The Woman in Black</a:t>
            </a:r>
            <a:r>
              <a:rPr lang="en-GB" sz="800" dirty="0"/>
              <a:t> </a:t>
            </a:r>
            <a:endParaRPr lang="en-GB" sz="756" b="1" dirty="0">
              <a:solidFill>
                <a:prstClr val="black"/>
              </a:solidFill>
              <a:latin typeface="Calibri" panose="020F0502020204030204"/>
            </a:endParaRPr>
          </a:p>
        </p:txBody>
      </p:sp>
      <p:sp>
        <p:nvSpPr>
          <p:cNvPr id="329" name="TextBox 328"/>
          <p:cNvSpPr txBox="1"/>
          <p:nvPr/>
        </p:nvSpPr>
        <p:spPr>
          <a:xfrm>
            <a:off x="5992354" y="5274429"/>
            <a:ext cx="785767" cy="430887"/>
          </a:xfrm>
          <a:prstGeom prst="rect">
            <a:avLst/>
          </a:prstGeom>
          <a:noFill/>
        </p:spPr>
        <p:txBody>
          <a:bodyPr wrap="square" rtlCol="0">
            <a:spAutoFit/>
          </a:bodyPr>
          <a:lstStyle/>
          <a:p>
            <a:pPr algn="ctr" defTabSz="493456"/>
            <a:r>
              <a:rPr lang="en-GB" sz="1100" b="1" dirty="0">
                <a:solidFill>
                  <a:prstClr val="black"/>
                </a:solidFill>
                <a:latin typeface="Calibri" panose="020F0502020204030204"/>
              </a:rPr>
              <a:t>DNA</a:t>
            </a:r>
          </a:p>
          <a:p>
            <a:pPr algn="ctr" defTabSz="493456"/>
            <a:endParaRPr lang="en-GB" sz="1100" b="1" dirty="0">
              <a:solidFill>
                <a:prstClr val="black"/>
              </a:solidFill>
              <a:latin typeface="Century Gothic" panose="020B0502020202020204" pitchFamily="34" charset="0"/>
            </a:endParaRPr>
          </a:p>
        </p:txBody>
      </p:sp>
      <p:sp>
        <p:nvSpPr>
          <p:cNvPr id="216" name="TextBox 215"/>
          <p:cNvSpPr txBox="1"/>
          <p:nvPr/>
        </p:nvSpPr>
        <p:spPr>
          <a:xfrm>
            <a:off x="6730248" y="7253073"/>
            <a:ext cx="662233" cy="1488228"/>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p:spPr>
        <p:txBody>
          <a:bodyPr wrap="square" rtlCol="0">
            <a:spAutoFit/>
          </a:bodyPr>
          <a:lstStyle/>
          <a:p>
            <a:pPr algn="ctr" defTabSz="493456"/>
            <a:r>
              <a:rPr lang="en-GB" sz="800" dirty="0"/>
              <a:t>Students explore worlds beyond their own — historical, cultural, fictional and political.</a:t>
            </a:r>
            <a:endParaRPr lang="en-US" sz="648" dirty="0">
              <a:solidFill>
                <a:prstClr val="black"/>
              </a:solidFill>
              <a:latin typeface="Century Gothic" panose="020B0502020202020204" pitchFamily="34" charset="0"/>
            </a:endParaRPr>
          </a:p>
        </p:txBody>
      </p:sp>
      <p:sp>
        <p:nvSpPr>
          <p:cNvPr id="220" name="Oval 219">
            <a:extLst>
              <a:ext uri="{FF2B5EF4-FFF2-40B4-BE49-F238E27FC236}">
                <a16:creationId xmlns:a16="http://schemas.microsoft.com/office/drawing/2014/main" id="{FA468CC4-DA3D-D04C-A0F3-908B66B1ED58}"/>
              </a:ext>
            </a:extLst>
          </p:cNvPr>
          <p:cNvSpPr/>
          <p:nvPr/>
        </p:nvSpPr>
        <p:spPr>
          <a:xfrm>
            <a:off x="5768735" y="6929018"/>
            <a:ext cx="839620" cy="779855"/>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900" b="1" dirty="0">
              <a:solidFill>
                <a:prstClr val="black"/>
              </a:solidFill>
              <a:latin typeface="Century Gothic" panose="020B0502020202020204" pitchFamily="34" charset="0"/>
            </a:endParaRPr>
          </a:p>
        </p:txBody>
      </p:sp>
      <p:sp>
        <p:nvSpPr>
          <p:cNvPr id="222" name="TextBox 221">
            <a:extLst>
              <a:ext uri="{FF2B5EF4-FFF2-40B4-BE49-F238E27FC236}">
                <a16:creationId xmlns:a16="http://schemas.microsoft.com/office/drawing/2014/main" id="{0BB67057-D385-1848-965D-C47719286B54}"/>
              </a:ext>
            </a:extLst>
          </p:cNvPr>
          <p:cNvSpPr txBox="1"/>
          <p:nvPr/>
        </p:nvSpPr>
        <p:spPr>
          <a:xfrm>
            <a:off x="5793421" y="7092768"/>
            <a:ext cx="785767" cy="415498"/>
          </a:xfrm>
          <a:prstGeom prst="rect">
            <a:avLst/>
          </a:prstGeom>
          <a:noFill/>
        </p:spPr>
        <p:txBody>
          <a:bodyPr wrap="square" rtlCol="0">
            <a:spAutoFit/>
          </a:bodyPr>
          <a:lstStyle/>
          <a:p>
            <a:pPr algn="ctr" defTabSz="493456"/>
            <a:r>
              <a:rPr lang="en-GB" sz="1050" b="1" dirty="0"/>
              <a:t>Chinese Cinderella</a:t>
            </a:r>
            <a:endParaRPr lang="en-GB" sz="1050" b="1" dirty="0">
              <a:solidFill>
                <a:prstClr val="black"/>
              </a:solidFill>
              <a:latin typeface="Century Gothic" panose="020B0502020202020204" pitchFamily="34" charset="0"/>
            </a:endParaRPr>
          </a:p>
        </p:txBody>
      </p:sp>
      <p:sp>
        <p:nvSpPr>
          <p:cNvPr id="228" name="Oval 227">
            <a:extLst>
              <a:ext uri="{FF2B5EF4-FFF2-40B4-BE49-F238E27FC236}">
                <a16:creationId xmlns:a16="http://schemas.microsoft.com/office/drawing/2014/main" id="{FA468CC4-DA3D-D04C-A0F3-908B66B1ED58}"/>
              </a:ext>
            </a:extLst>
          </p:cNvPr>
          <p:cNvSpPr/>
          <p:nvPr/>
        </p:nvSpPr>
        <p:spPr>
          <a:xfrm>
            <a:off x="3866105" y="9196141"/>
            <a:ext cx="780881" cy="777530"/>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2" name="TextBox 1"/>
          <p:cNvSpPr txBox="1"/>
          <p:nvPr/>
        </p:nvSpPr>
        <p:spPr>
          <a:xfrm>
            <a:off x="3891723" y="9357788"/>
            <a:ext cx="673397" cy="441275"/>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Heroes and Villains</a:t>
            </a:r>
          </a:p>
        </p:txBody>
      </p:sp>
      <p:sp>
        <p:nvSpPr>
          <p:cNvPr id="261" name="Oval 260">
            <a:extLst>
              <a:ext uri="{FF2B5EF4-FFF2-40B4-BE49-F238E27FC236}">
                <a16:creationId xmlns:a16="http://schemas.microsoft.com/office/drawing/2014/main" id="{FA468CC4-DA3D-D04C-A0F3-908B66B1ED58}"/>
              </a:ext>
            </a:extLst>
          </p:cNvPr>
          <p:cNvSpPr/>
          <p:nvPr/>
        </p:nvSpPr>
        <p:spPr>
          <a:xfrm>
            <a:off x="5698338" y="9166477"/>
            <a:ext cx="780881" cy="777530"/>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53" name="TextBox 52">
            <a:extLst>
              <a:ext uri="{FF2B5EF4-FFF2-40B4-BE49-F238E27FC236}">
                <a16:creationId xmlns:a16="http://schemas.microsoft.com/office/drawing/2014/main" id="{2BE9DFE9-D2AE-C14C-AB63-41C6DF192559}"/>
              </a:ext>
            </a:extLst>
          </p:cNvPr>
          <p:cNvSpPr txBox="1"/>
          <p:nvPr/>
        </p:nvSpPr>
        <p:spPr>
          <a:xfrm>
            <a:off x="5823174" y="9332937"/>
            <a:ext cx="531207" cy="208647"/>
          </a:xfrm>
          <a:prstGeom prst="rect">
            <a:avLst/>
          </a:prstGeom>
          <a:noFill/>
        </p:spPr>
        <p:txBody>
          <a:bodyPr wrap="square" rtlCol="0">
            <a:spAutoFit/>
          </a:bodyPr>
          <a:lstStyle/>
          <a:p>
            <a:pPr algn="ctr" defTabSz="493456"/>
            <a:r>
              <a:rPr lang="en-US" sz="756" b="1">
                <a:solidFill>
                  <a:prstClr val="black"/>
                </a:solidFill>
                <a:latin typeface="Century Gothic" panose="020B0502020202020204" pitchFamily="34" charset="0"/>
              </a:rPr>
              <a:t>YEAR</a:t>
            </a:r>
          </a:p>
        </p:txBody>
      </p:sp>
      <p:sp>
        <p:nvSpPr>
          <p:cNvPr id="54" name="TextBox 53">
            <a:extLst>
              <a:ext uri="{FF2B5EF4-FFF2-40B4-BE49-F238E27FC236}">
                <a16:creationId xmlns:a16="http://schemas.microsoft.com/office/drawing/2014/main" id="{B87A07DE-C984-5043-ABB4-D3D967D43357}"/>
              </a:ext>
            </a:extLst>
          </p:cNvPr>
          <p:cNvSpPr txBox="1"/>
          <p:nvPr/>
        </p:nvSpPr>
        <p:spPr>
          <a:xfrm>
            <a:off x="5850671" y="9396721"/>
            <a:ext cx="512684" cy="524118"/>
          </a:xfrm>
          <a:prstGeom prst="rect">
            <a:avLst/>
          </a:prstGeom>
          <a:noFill/>
        </p:spPr>
        <p:txBody>
          <a:bodyPr wrap="square" rtlCol="0">
            <a:spAutoFit/>
          </a:bodyPr>
          <a:lstStyle/>
          <a:p>
            <a:pPr algn="ctr" defTabSz="493456"/>
            <a:r>
              <a:rPr lang="en-US" sz="2806" b="1">
                <a:solidFill>
                  <a:prstClr val="black"/>
                </a:solidFill>
                <a:latin typeface="Century Gothic" panose="020B0502020202020204" pitchFamily="34" charset="0"/>
              </a:rPr>
              <a:t>7</a:t>
            </a:r>
          </a:p>
        </p:txBody>
      </p:sp>
      <p:sp>
        <p:nvSpPr>
          <p:cNvPr id="12" name="TextBox 11">
            <a:extLst>
              <a:ext uri="{FF2B5EF4-FFF2-40B4-BE49-F238E27FC236}">
                <a16:creationId xmlns:a16="http://schemas.microsoft.com/office/drawing/2014/main" id="{E05E8A42-AACD-469A-9641-E211CDD4D1FB}"/>
              </a:ext>
            </a:extLst>
          </p:cNvPr>
          <p:cNvSpPr txBox="1"/>
          <p:nvPr/>
        </p:nvSpPr>
        <p:spPr>
          <a:xfrm>
            <a:off x="-11545" y="9233833"/>
            <a:ext cx="788707" cy="592470"/>
          </a:xfrm>
          <a:prstGeom prst="rect">
            <a:avLst/>
          </a:prstGeom>
          <a:noFill/>
        </p:spPr>
        <p:txBody>
          <a:bodyPr wrap="square" rtlCol="0">
            <a:spAutoFit/>
          </a:bodyPr>
          <a:lstStyle/>
          <a:p>
            <a:r>
              <a:rPr lang="en-GB" sz="650" b="1" dirty="0"/>
              <a:t>What will I learn</a:t>
            </a:r>
          </a:p>
          <a:p>
            <a:r>
              <a:rPr lang="en-GB" sz="650" dirty="0"/>
              <a:t>A selection of poems based around childhood and experiences </a:t>
            </a:r>
          </a:p>
        </p:txBody>
      </p:sp>
      <p:sp>
        <p:nvSpPr>
          <p:cNvPr id="203" name="TextBox 202">
            <a:extLst>
              <a:ext uri="{FF2B5EF4-FFF2-40B4-BE49-F238E27FC236}">
                <a16:creationId xmlns:a16="http://schemas.microsoft.com/office/drawing/2014/main" id="{82787BDC-20F0-4660-9D12-45D8A6932C70}"/>
              </a:ext>
            </a:extLst>
          </p:cNvPr>
          <p:cNvSpPr txBox="1"/>
          <p:nvPr/>
        </p:nvSpPr>
        <p:spPr>
          <a:xfrm>
            <a:off x="8508" y="10007629"/>
            <a:ext cx="936304" cy="492443"/>
          </a:xfrm>
          <a:prstGeom prst="rect">
            <a:avLst/>
          </a:prstGeom>
          <a:noFill/>
        </p:spPr>
        <p:txBody>
          <a:bodyPr wrap="square" rtlCol="0">
            <a:spAutoFit/>
          </a:bodyPr>
          <a:lstStyle/>
          <a:p>
            <a:pPr algn="ctr" defTabSz="493456"/>
            <a:r>
              <a:rPr lang="en-GB" sz="650" b="1" i="1" dirty="0">
                <a:solidFill>
                  <a:prstClr val="black"/>
                </a:solidFill>
              </a:rPr>
              <a:t>Concepts</a:t>
            </a:r>
            <a:endParaRPr lang="en-GB" sz="650" dirty="0">
              <a:solidFill>
                <a:prstClr val="black"/>
              </a:solidFill>
            </a:endParaRPr>
          </a:p>
          <a:p>
            <a:pPr algn="ctr" defTabSz="493456"/>
            <a:r>
              <a:rPr lang="en-GB" sz="650" dirty="0"/>
              <a:t>imagery, voice, word class, noun, verb, technique</a:t>
            </a:r>
            <a:endParaRPr lang="en-GB" sz="650" dirty="0">
              <a:solidFill>
                <a:prstClr val="black"/>
              </a:solidFill>
            </a:endParaRPr>
          </a:p>
        </p:txBody>
      </p:sp>
      <p:cxnSp>
        <p:nvCxnSpPr>
          <p:cNvPr id="214" name="Straight Connector 213">
            <a:extLst>
              <a:ext uri="{FF2B5EF4-FFF2-40B4-BE49-F238E27FC236}">
                <a16:creationId xmlns:a16="http://schemas.microsoft.com/office/drawing/2014/main" id="{89E14C80-D383-4BC2-9673-432A57641544}"/>
              </a:ext>
            </a:extLst>
          </p:cNvPr>
          <p:cNvCxnSpPr>
            <a:cxnSpLocks/>
          </p:cNvCxnSpPr>
          <p:nvPr/>
        </p:nvCxnSpPr>
        <p:spPr>
          <a:xfrm flipV="1">
            <a:off x="693502" y="9738312"/>
            <a:ext cx="318183" cy="29695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27" name="Oval 226">
            <a:extLst>
              <a:ext uri="{FF2B5EF4-FFF2-40B4-BE49-F238E27FC236}">
                <a16:creationId xmlns:a16="http://schemas.microsoft.com/office/drawing/2014/main" id="{EF3DC7B8-6A17-4CBE-8DA0-039651E5D7E5}"/>
              </a:ext>
            </a:extLst>
          </p:cNvPr>
          <p:cNvSpPr/>
          <p:nvPr/>
        </p:nvSpPr>
        <p:spPr>
          <a:xfrm>
            <a:off x="1002686" y="8216593"/>
            <a:ext cx="780881" cy="777530"/>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cxnSp>
        <p:nvCxnSpPr>
          <p:cNvPr id="318" name="Straight Connector 317">
            <a:extLst>
              <a:ext uri="{FF2B5EF4-FFF2-40B4-BE49-F238E27FC236}">
                <a16:creationId xmlns:a16="http://schemas.microsoft.com/office/drawing/2014/main" id="{206BE152-910A-2843-A2AB-7EEE1AB8E0D0}"/>
              </a:ext>
            </a:extLst>
          </p:cNvPr>
          <p:cNvCxnSpPr>
            <a:cxnSpLocks/>
          </p:cNvCxnSpPr>
          <p:nvPr/>
        </p:nvCxnSpPr>
        <p:spPr>
          <a:xfrm flipV="1">
            <a:off x="2187888" y="9864627"/>
            <a:ext cx="287701" cy="20425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126FABB4-0343-408F-8E69-D09A4BDF6BB8}"/>
              </a:ext>
            </a:extLst>
          </p:cNvPr>
          <p:cNvSpPr txBox="1"/>
          <p:nvPr/>
        </p:nvSpPr>
        <p:spPr>
          <a:xfrm>
            <a:off x="983202" y="8386420"/>
            <a:ext cx="807993" cy="441275"/>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Introduction to Shakespeare</a:t>
            </a:r>
          </a:p>
        </p:txBody>
      </p:sp>
      <p:cxnSp>
        <p:nvCxnSpPr>
          <p:cNvPr id="270" name="Straight Connector 269">
            <a:extLst>
              <a:ext uri="{FF2B5EF4-FFF2-40B4-BE49-F238E27FC236}">
                <a16:creationId xmlns:a16="http://schemas.microsoft.com/office/drawing/2014/main" id="{206BE152-910A-2843-A2AB-7EEE1AB8E0D0}"/>
              </a:ext>
            </a:extLst>
          </p:cNvPr>
          <p:cNvCxnSpPr>
            <a:cxnSpLocks/>
          </p:cNvCxnSpPr>
          <p:nvPr/>
        </p:nvCxnSpPr>
        <p:spPr>
          <a:xfrm flipV="1">
            <a:off x="519463" y="8515805"/>
            <a:ext cx="492222" cy="12681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05" name="TextBox 204">
            <a:extLst>
              <a:ext uri="{FF2B5EF4-FFF2-40B4-BE49-F238E27FC236}">
                <a16:creationId xmlns:a16="http://schemas.microsoft.com/office/drawing/2014/main" id="{215BC394-0502-41CE-8B38-56250A55B115}"/>
              </a:ext>
            </a:extLst>
          </p:cNvPr>
          <p:cNvSpPr txBox="1"/>
          <p:nvPr/>
        </p:nvSpPr>
        <p:spPr>
          <a:xfrm>
            <a:off x="109280" y="7642364"/>
            <a:ext cx="1299157" cy="692497"/>
          </a:xfrm>
          <a:prstGeom prst="rect">
            <a:avLst/>
          </a:prstGeom>
          <a:noFill/>
        </p:spPr>
        <p:txBody>
          <a:bodyPr wrap="square" rtlCol="0">
            <a:spAutoFit/>
          </a:bodyPr>
          <a:lstStyle/>
          <a:p>
            <a:r>
              <a:rPr lang="en-GB" sz="650" b="1" dirty="0"/>
              <a:t>What will I learn:</a:t>
            </a:r>
          </a:p>
          <a:p>
            <a:r>
              <a:rPr lang="en-GB" sz="650" dirty="0"/>
              <a:t>extracts from Julius Caesar and A Midsummer Night's Dream; decoding Shakespearean language; understanding two contrasting genres</a:t>
            </a:r>
          </a:p>
        </p:txBody>
      </p:sp>
      <p:cxnSp>
        <p:nvCxnSpPr>
          <p:cNvPr id="280" name="Straight Connector 279">
            <a:extLst>
              <a:ext uri="{FF2B5EF4-FFF2-40B4-BE49-F238E27FC236}">
                <a16:creationId xmlns:a16="http://schemas.microsoft.com/office/drawing/2014/main" id="{206BE152-910A-2843-A2AB-7EEE1AB8E0D0}"/>
              </a:ext>
            </a:extLst>
          </p:cNvPr>
          <p:cNvCxnSpPr>
            <a:cxnSpLocks/>
            <a:endCxn id="227" idx="1"/>
          </p:cNvCxnSpPr>
          <p:nvPr/>
        </p:nvCxnSpPr>
        <p:spPr>
          <a:xfrm>
            <a:off x="888463" y="8209310"/>
            <a:ext cx="228580" cy="12115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12" name="TextBox 211">
            <a:extLst>
              <a:ext uri="{FF2B5EF4-FFF2-40B4-BE49-F238E27FC236}">
                <a16:creationId xmlns:a16="http://schemas.microsoft.com/office/drawing/2014/main" id="{C1598912-5967-4CD2-9C57-0F98B551DE4F}"/>
              </a:ext>
            </a:extLst>
          </p:cNvPr>
          <p:cNvSpPr txBox="1"/>
          <p:nvPr/>
        </p:nvSpPr>
        <p:spPr>
          <a:xfrm>
            <a:off x="1560177" y="7623423"/>
            <a:ext cx="1083858" cy="692497"/>
          </a:xfrm>
          <a:prstGeom prst="rect">
            <a:avLst/>
          </a:prstGeom>
          <a:noFill/>
        </p:spPr>
        <p:txBody>
          <a:bodyPr wrap="square" rtlCol="0">
            <a:spAutoFit/>
          </a:bodyPr>
          <a:lstStyle/>
          <a:p>
            <a:r>
              <a:rPr lang="en-GB" sz="650" b="1" dirty="0"/>
              <a:t>What Will I Learn</a:t>
            </a:r>
            <a:r>
              <a:rPr lang="en-GB" sz="650" dirty="0"/>
              <a:t>: Reading and writing non-fiction; debating and constructing arguments; developing oracy skills around AI and technology</a:t>
            </a:r>
          </a:p>
        </p:txBody>
      </p:sp>
      <p:sp>
        <p:nvSpPr>
          <p:cNvPr id="253" name="TextBox 252">
            <a:extLst>
              <a:ext uri="{FF2B5EF4-FFF2-40B4-BE49-F238E27FC236}">
                <a16:creationId xmlns:a16="http://schemas.microsoft.com/office/drawing/2014/main" id="{091FAAB2-DF42-4360-B5A8-35C7CAD3C9D3}"/>
              </a:ext>
            </a:extLst>
          </p:cNvPr>
          <p:cNvSpPr txBox="1"/>
          <p:nvPr/>
        </p:nvSpPr>
        <p:spPr>
          <a:xfrm>
            <a:off x="2433639" y="7493007"/>
            <a:ext cx="1349589" cy="622671"/>
          </a:xfrm>
          <a:prstGeom prst="rect">
            <a:avLst/>
          </a:prstGeom>
          <a:noFill/>
        </p:spPr>
        <p:txBody>
          <a:bodyPr wrap="square" rtlCol="0">
            <a:spAutoFit/>
          </a:bodyPr>
          <a:lstStyle/>
          <a:p>
            <a:pPr algn="ctr" defTabSz="493456">
              <a:lnSpc>
                <a:spcPct val="107000"/>
              </a:lnSpc>
            </a:pPr>
            <a:r>
              <a:rPr lang="en-GB" sz="650" b="1" dirty="0">
                <a:solidFill>
                  <a:prstClr val="black"/>
                </a:solidFill>
                <a:ea typeface="Century Gothic" panose="020B0502020202020204" pitchFamily="34" charset="0"/>
                <a:cs typeface="Century Gothic" panose="020B0502020202020204" pitchFamily="34" charset="0"/>
              </a:rPr>
              <a:t>Concepts</a:t>
            </a:r>
            <a:endParaRPr lang="en-GB" sz="650" dirty="0">
              <a:solidFill>
                <a:prstClr val="black"/>
              </a:solidFill>
              <a:ea typeface="Century Gothic" panose="020B0502020202020204" pitchFamily="34" charset="0"/>
              <a:cs typeface="Century Gothic" panose="020B0502020202020204" pitchFamily="34" charset="0"/>
            </a:endParaRPr>
          </a:p>
          <a:p>
            <a:pPr algn="ctr" defTabSz="493456">
              <a:lnSpc>
                <a:spcPct val="107000"/>
              </a:lnSpc>
            </a:pPr>
            <a:r>
              <a:rPr lang="en-GB" sz="650" dirty="0"/>
              <a:t>viewpoint, argument structure, topic sentence, ethics of AI, surveillance, being human in a digital age</a:t>
            </a:r>
            <a:endParaRPr lang="en-US" sz="650" dirty="0">
              <a:solidFill>
                <a:prstClr val="black"/>
              </a:solidFill>
            </a:endParaRPr>
          </a:p>
        </p:txBody>
      </p:sp>
      <p:cxnSp>
        <p:nvCxnSpPr>
          <p:cNvPr id="125" name="Straight Connector 124">
            <a:extLst>
              <a:ext uri="{FF2B5EF4-FFF2-40B4-BE49-F238E27FC236}">
                <a16:creationId xmlns:a16="http://schemas.microsoft.com/office/drawing/2014/main" id="{206BE152-910A-2843-A2AB-7EEE1AB8E0D0}"/>
              </a:ext>
            </a:extLst>
          </p:cNvPr>
          <p:cNvCxnSpPr>
            <a:cxnSpLocks/>
          </p:cNvCxnSpPr>
          <p:nvPr/>
        </p:nvCxnSpPr>
        <p:spPr>
          <a:xfrm>
            <a:off x="3270345" y="8042216"/>
            <a:ext cx="28010" cy="24666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206BE152-910A-2843-A2AB-7EEE1AB8E0D0}"/>
              </a:ext>
            </a:extLst>
          </p:cNvPr>
          <p:cNvCxnSpPr>
            <a:cxnSpLocks/>
          </p:cNvCxnSpPr>
          <p:nvPr/>
        </p:nvCxnSpPr>
        <p:spPr>
          <a:xfrm>
            <a:off x="2475800" y="8133233"/>
            <a:ext cx="205517" cy="9434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64" name="TextBox 263">
            <a:extLst>
              <a:ext uri="{FF2B5EF4-FFF2-40B4-BE49-F238E27FC236}">
                <a16:creationId xmlns:a16="http://schemas.microsoft.com/office/drawing/2014/main" id="{B5F178C5-3FC8-4B69-BAB5-9BC5B8219913}"/>
              </a:ext>
            </a:extLst>
          </p:cNvPr>
          <p:cNvSpPr txBox="1"/>
          <p:nvPr/>
        </p:nvSpPr>
        <p:spPr>
          <a:xfrm>
            <a:off x="3892269" y="7633801"/>
            <a:ext cx="1104152" cy="492443"/>
          </a:xfrm>
          <a:prstGeom prst="rect">
            <a:avLst/>
          </a:prstGeom>
          <a:noFill/>
        </p:spPr>
        <p:txBody>
          <a:bodyPr wrap="square" rtlCol="0">
            <a:spAutoFit/>
          </a:bodyPr>
          <a:lstStyle/>
          <a:p>
            <a:pPr algn="ctr" defTabSz="493456"/>
            <a:r>
              <a:rPr lang="en-GB" sz="650" b="1" dirty="0">
                <a:solidFill>
                  <a:prstClr val="black"/>
                </a:solidFill>
                <a:ea typeface="Calibri" panose="020F0502020204030204" pitchFamily="34" charset="0"/>
                <a:cs typeface="Calibri" panose="020F0502020204030204" pitchFamily="34" charset="0"/>
              </a:rPr>
              <a:t>What will I learn</a:t>
            </a:r>
          </a:p>
          <a:p>
            <a:pPr algn="ctr" defTabSz="493456"/>
            <a:r>
              <a:rPr lang="en-GB" sz="650" dirty="0"/>
              <a:t>Reading a full novel chosen by the class; tracking character development</a:t>
            </a:r>
            <a:endParaRPr lang="en-GB" sz="650" b="1" dirty="0">
              <a:solidFill>
                <a:prstClr val="black"/>
              </a:solidFill>
              <a:ea typeface="Calibri" panose="020F0502020204030204" pitchFamily="34" charset="0"/>
              <a:cs typeface="Calibri" panose="020F0502020204030204" pitchFamily="34" charset="0"/>
            </a:endParaRPr>
          </a:p>
        </p:txBody>
      </p:sp>
      <p:sp>
        <p:nvSpPr>
          <p:cNvPr id="266" name="TextBox 265">
            <a:extLst>
              <a:ext uri="{FF2B5EF4-FFF2-40B4-BE49-F238E27FC236}">
                <a16:creationId xmlns:a16="http://schemas.microsoft.com/office/drawing/2014/main" id="{E1F74B27-B854-4500-8E5A-3711FFB83B60}"/>
              </a:ext>
            </a:extLst>
          </p:cNvPr>
          <p:cNvSpPr txBox="1"/>
          <p:nvPr/>
        </p:nvSpPr>
        <p:spPr>
          <a:xfrm>
            <a:off x="4902139" y="7546091"/>
            <a:ext cx="1008499" cy="729687"/>
          </a:xfrm>
          <a:prstGeom prst="rect">
            <a:avLst/>
          </a:prstGeom>
          <a:noFill/>
        </p:spPr>
        <p:txBody>
          <a:bodyPr wrap="square" rtlCol="0">
            <a:spAutoFit/>
          </a:bodyPr>
          <a:lstStyle/>
          <a:p>
            <a:pPr algn="ctr" defTabSz="493456">
              <a:lnSpc>
                <a:spcPct val="107000"/>
              </a:lnSpc>
            </a:pPr>
            <a:r>
              <a:rPr lang="en-GB" sz="650" b="1" dirty="0">
                <a:solidFill>
                  <a:prstClr val="black"/>
                </a:solidFill>
                <a:ea typeface="Century Gothic" panose="020B0502020202020204" pitchFamily="34" charset="0"/>
                <a:cs typeface="Century Gothic" panose="020B0502020202020204" pitchFamily="34" charset="0"/>
              </a:rPr>
              <a:t>Concepts</a:t>
            </a:r>
            <a:endParaRPr lang="en-GB" sz="650" dirty="0">
              <a:solidFill>
                <a:prstClr val="black"/>
              </a:solidFill>
              <a:ea typeface="Century Gothic" panose="020B0502020202020204" pitchFamily="34" charset="0"/>
              <a:cs typeface="Century Gothic" panose="020B0502020202020204" pitchFamily="34" charset="0"/>
            </a:endParaRPr>
          </a:p>
          <a:p>
            <a:pPr algn="ctr" defTabSz="493456">
              <a:lnSpc>
                <a:spcPct val="107000"/>
              </a:lnSpc>
            </a:pPr>
            <a:r>
              <a:rPr lang="en-GB" sz="650" dirty="0"/>
              <a:t>narrative arc, character development, active reading, how fiction reflects the society that produces it</a:t>
            </a:r>
            <a:endParaRPr lang="en-US" sz="650" dirty="0">
              <a:solidFill>
                <a:prstClr val="black"/>
              </a:solidFill>
            </a:endParaRPr>
          </a:p>
        </p:txBody>
      </p:sp>
      <p:sp>
        <p:nvSpPr>
          <p:cNvPr id="289" name="Oval 288">
            <a:extLst>
              <a:ext uri="{FF2B5EF4-FFF2-40B4-BE49-F238E27FC236}">
                <a16:creationId xmlns:a16="http://schemas.microsoft.com/office/drawing/2014/main" id="{4E4DFEEC-A0FC-6F40-B2C2-3D1313D25FEF}"/>
              </a:ext>
            </a:extLst>
          </p:cNvPr>
          <p:cNvSpPr/>
          <p:nvPr/>
        </p:nvSpPr>
        <p:spPr>
          <a:xfrm>
            <a:off x="3965959" y="8181430"/>
            <a:ext cx="784484" cy="684433"/>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entury Gothic" panose="020B0502020202020204" pitchFamily="34" charset="0"/>
            </a:endParaRPr>
          </a:p>
        </p:txBody>
      </p:sp>
      <p:sp>
        <p:nvSpPr>
          <p:cNvPr id="238" name="TextBox 237">
            <a:extLst>
              <a:ext uri="{FF2B5EF4-FFF2-40B4-BE49-F238E27FC236}">
                <a16:creationId xmlns:a16="http://schemas.microsoft.com/office/drawing/2014/main" id="{90F89DA0-2693-2141-A547-F6B09C46D0BA}"/>
              </a:ext>
            </a:extLst>
          </p:cNvPr>
          <p:cNvSpPr txBox="1"/>
          <p:nvPr/>
        </p:nvSpPr>
        <p:spPr>
          <a:xfrm>
            <a:off x="3893755" y="8275373"/>
            <a:ext cx="943474" cy="441275"/>
          </a:xfrm>
          <a:prstGeom prst="rect">
            <a:avLst/>
          </a:prstGeom>
          <a:noFill/>
        </p:spPr>
        <p:txBody>
          <a:bodyPr wrap="square" rtlCol="0">
            <a:spAutoFit/>
          </a:bodyPr>
          <a:lstStyle/>
          <a:p>
            <a:pPr algn="ctr" defTabSz="493456"/>
            <a:r>
              <a:rPr lang="en-GB" sz="756" b="1" dirty="0">
                <a:solidFill>
                  <a:prstClr val="black"/>
                </a:solidFill>
                <a:latin typeface="Century Gothic" panose="020B0502020202020204" pitchFamily="34" charset="0"/>
              </a:rPr>
              <a:t>The Contemporary Novel</a:t>
            </a:r>
          </a:p>
        </p:txBody>
      </p:sp>
      <p:cxnSp>
        <p:nvCxnSpPr>
          <p:cNvPr id="259" name="Straight Connector 258">
            <a:extLst>
              <a:ext uri="{FF2B5EF4-FFF2-40B4-BE49-F238E27FC236}">
                <a16:creationId xmlns:a16="http://schemas.microsoft.com/office/drawing/2014/main" id="{D092703C-9D91-704B-BDFD-C8B3FF3BE240}"/>
              </a:ext>
            </a:extLst>
          </p:cNvPr>
          <p:cNvCxnSpPr>
            <a:cxnSpLocks/>
          </p:cNvCxnSpPr>
          <p:nvPr/>
        </p:nvCxnSpPr>
        <p:spPr>
          <a:xfrm flipH="1">
            <a:off x="4736873" y="8115678"/>
            <a:ext cx="18156" cy="35923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206BE152-910A-2843-A2AB-7EEE1AB8E0D0}"/>
              </a:ext>
            </a:extLst>
          </p:cNvPr>
          <p:cNvCxnSpPr>
            <a:cxnSpLocks/>
          </p:cNvCxnSpPr>
          <p:nvPr/>
        </p:nvCxnSpPr>
        <p:spPr>
          <a:xfrm flipH="1">
            <a:off x="4766778" y="8164504"/>
            <a:ext cx="336554" cy="31726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06BE152-910A-2843-A2AB-7EEE1AB8E0D0}"/>
              </a:ext>
            </a:extLst>
          </p:cNvPr>
          <p:cNvCxnSpPr>
            <a:cxnSpLocks/>
            <a:endCxn id="220" idx="1"/>
          </p:cNvCxnSpPr>
          <p:nvPr/>
        </p:nvCxnSpPr>
        <p:spPr>
          <a:xfrm flipH="1">
            <a:off x="5891695" y="6882992"/>
            <a:ext cx="52146" cy="16023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D84E3778-B3D5-9F4E-B98B-C354797C38FF}"/>
              </a:ext>
            </a:extLst>
          </p:cNvPr>
          <p:cNvCxnSpPr>
            <a:cxnSpLocks/>
          </p:cNvCxnSpPr>
          <p:nvPr/>
        </p:nvCxnSpPr>
        <p:spPr>
          <a:xfrm>
            <a:off x="4977865" y="6955964"/>
            <a:ext cx="852462" cy="16020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344" name="Straight Connector 343">
            <a:extLst>
              <a:ext uri="{FF2B5EF4-FFF2-40B4-BE49-F238E27FC236}">
                <a16:creationId xmlns:a16="http://schemas.microsoft.com/office/drawing/2014/main" id="{206BE152-910A-2843-A2AB-7EEE1AB8E0D0}"/>
              </a:ext>
            </a:extLst>
          </p:cNvPr>
          <p:cNvCxnSpPr>
            <a:cxnSpLocks/>
            <a:endCxn id="67" idx="1"/>
          </p:cNvCxnSpPr>
          <p:nvPr/>
        </p:nvCxnSpPr>
        <p:spPr>
          <a:xfrm>
            <a:off x="693502" y="7092768"/>
            <a:ext cx="694935" cy="16824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206BE152-910A-2843-A2AB-7EEE1AB8E0D0}"/>
              </a:ext>
            </a:extLst>
          </p:cNvPr>
          <p:cNvCxnSpPr>
            <a:cxnSpLocks/>
          </p:cNvCxnSpPr>
          <p:nvPr/>
        </p:nvCxnSpPr>
        <p:spPr>
          <a:xfrm flipH="1">
            <a:off x="4476611" y="5669561"/>
            <a:ext cx="611728" cy="26132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206BE152-910A-2843-A2AB-7EEE1AB8E0D0}"/>
              </a:ext>
            </a:extLst>
          </p:cNvPr>
          <p:cNvCxnSpPr>
            <a:cxnSpLocks/>
          </p:cNvCxnSpPr>
          <p:nvPr/>
        </p:nvCxnSpPr>
        <p:spPr>
          <a:xfrm flipH="1">
            <a:off x="6486076" y="4572016"/>
            <a:ext cx="150449" cy="53803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206BE152-910A-2843-A2AB-7EEE1AB8E0D0}"/>
              </a:ext>
            </a:extLst>
          </p:cNvPr>
          <p:cNvCxnSpPr>
            <a:cxnSpLocks/>
            <a:endCxn id="223" idx="7"/>
          </p:cNvCxnSpPr>
          <p:nvPr/>
        </p:nvCxnSpPr>
        <p:spPr>
          <a:xfrm flipH="1">
            <a:off x="6654460" y="4909443"/>
            <a:ext cx="157249" cy="29181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072D6B6F-C480-48A8-81BA-C93286A056C4}"/>
              </a:ext>
            </a:extLst>
          </p:cNvPr>
          <p:cNvSpPr txBox="1"/>
          <p:nvPr/>
        </p:nvSpPr>
        <p:spPr>
          <a:xfrm>
            <a:off x="5736479" y="3585541"/>
            <a:ext cx="933712" cy="892552"/>
          </a:xfrm>
          <a:prstGeom prst="rect">
            <a:avLst/>
          </a:prstGeom>
          <a:noFill/>
        </p:spPr>
        <p:txBody>
          <a:bodyPr wrap="square" rtlCol="0">
            <a:spAutoFit/>
          </a:bodyPr>
          <a:lstStyle/>
          <a:p>
            <a:pPr algn="ctr" defTabSz="493456"/>
            <a:r>
              <a:rPr lang="en-GB" sz="650" b="1" dirty="0"/>
              <a:t>What Will I Learn: </a:t>
            </a:r>
            <a:r>
              <a:rPr lang="en-GB" sz="650" dirty="0"/>
              <a:t>Reading The Woman in Black; analysing how Susan Hill builds slow-burn terror; writing Gothic descriptive pieces using pathetic fallacy</a:t>
            </a:r>
            <a:endParaRPr lang="en-US" sz="650" dirty="0">
              <a:solidFill>
                <a:prstClr val="black"/>
              </a:solidFill>
              <a:latin typeface="Century Gothic" panose="020B0502020202020204" pitchFamily="34" charset="0"/>
            </a:endParaRPr>
          </a:p>
        </p:txBody>
      </p:sp>
      <p:cxnSp>
        <p:nvCxnSpPr>
          <p:cNvPr id="198" name="Straight Connector 197">
            <a:extLst>
              <a:ext uri="{FF2B5EF4-FFF2-40B4-BE49-F238E27FC236}">
                <a16:creationId xmlns:a16="http://schemas.microsoft.com/office/drawing/2014/main" id="{206BE152-910A-2843-A2AB-7EEE1AB8E0D0}"/>
              </a:ext>
            </a:extLst>
          </p:cNvPr>
          <p:cNvCxnSpPr>
            <a:cxnSpLocks/>
            <a:endCxn id="221" idx="0"/>
          </p:cNvCxnSpPr>
          <p:nvPr/>
        </p:nvCxnSpPr>
        <p:spPr>
          <a:xfrm flipH="1">
            <a:off x="5788267" y="4027511"/>
            <a:ext cx="62406" cy="31632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1F995CFD-FE59-460F-B161-75F7DD94F48F}"/>
              </a:ext>
            </a:extLst>
          </p:cNvPr>
          <p:cNvCxnSpPr>
            <a:cxnSpLocks/>
            <a:endCxn id="221" idx="1"/>
          </p:cNvCxnSpPr>
          <p:nvPr/>
        </p:nvCxnSpPr>
        <p:spPr>
          <a:xfrm>
            <a:off x="5434120" y="4331624"/>
            <a:ext cx="84620" cy="11877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1A574360-F0BB-4F8E-88D7-FA9F2575A4AD}"/>
              </a:ext>
            </a:extLst>
          </p:cNvPr>
          <p:cNvSpPr txBox="1"/>
          <p:nvPr/>
        </p:nvSpPr>
        <p:spPr>
          <a:xfrm>
            <a:off x="4809859" y="3635608"/>
            <a:ext cx="988274" cy="892552"/>
          </a:xfrm>
          <a:prstGeom prst="rect">
            <a:avLst/>
          </a:prstGeom>
          <a:noFill/>
        </p:spPr>
        <p:txBody>
          <a:bodyPr wrap="square" rtlCol="0">
            <a:spAutoFit/>
          </a:bodyPr>
          <a:lstStyle/>
          <a:p>
            <a:r>
              <a:rPr lang="en-GB" sz="650" b="1" dirty="0"/>
              <a:t>Concepts: </a:t>
            </a:r>
            <a:r>
              <a:rPr lang="en-GB" sz="650" dirty="0"/>
              <a:t>pathetic fallacy, Gothic pastiche, atmosphere, slow tension, grief and trauma, Victorian attitudes to death, repression and its consequences</a:t>
            </a:r>
          </a:p>
        </p:txBody>
      </p:sp>
      <p:cxnSp>
        <p:nvCxnSpPr>
          <p:cNvPr id="268" name="Straight Connector 267">
            <a:extLst>
              <a:ext uri="{FF2B5EF4-FFF2-40B4-BE49-F238E27FC236}">
                <a16:creationId xmlns:a16="http://schemas.microsoft.com/office/drawing/2014/main" id="{206BE152-910A-2843-A2AB-7EEE1AB8E0D0}"/>
              </a:ext>
            </a:extLst>
          </p:cNvPr>
          <p:cNvCxnSpPr>
            <a:cxnSpLocks/>
          </p:cNvCxnSpPr>
          <p:nvPr/>
        </p:nvCxnSpPr>
        <p:spPr>
          <a:xfrm>
            <a:off x="4757107" y="4292967"/>
            <a:ext cx="17287" cy="27049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206BE152-910A-2843-A2AB-7EEE1AB8E0D0}"/>
              </a:ext>
            </a:extLst>
          </p:cNvPr>
          <p:cNvCxnSpPr>
            <a:cxnSpLocks/>
            <a:endCxn id="232" idx="2"/>
          </p:cNvCxnSpPr>
          <p:nvPr/>
        </p:nvCxnSpPr>
        <p:spPr>
          <a:xfrm>
            <a:off x="3908031" y="4442785"/>
            <a:ext cx="102516" cy="23023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3581543" y="3699906"/>
            <a:ext cx="853178" cy="792525"/>
          </a:xfrm>
          <a:prstGeom prst="rect">
            <a:avLst/>
          </a:prstGeom>
          <a:noFill/>
        </p:spPr>
        <p:txBody>
          <a:bodyPr wrap="square" rtlCol="0">
            <a:spAutoFit/>
          </a:bodyPr>
          <a:lstStyle/>
          <a:p>
            <a:pPr algn="ctr" defTabSz="493456"/>
            <a:r>
              <a:rPr lang="en-GB" sz="650" b="1" dirty="0"/>
              <a:t>Concepts</a:t>
            </a:r>
            <a:r>
              <a:rPr lang="en-GB" sz="650" dirty="0"/>
              <a:t>: verisimilitude, non-fiction tension, the human survival instinct, what the body and mind can endure</a:t>
            </a:r>
            <a:endParaRPr lang="en-GB" sz="650" dirty="0">
              <a:solidFill>
                <a:prstClr val="black"/>
              </a:solidFill>
              <a:latin typeface="Century Gothic" panose="020B0502020202020204" pitchFamily="34" charset="0"/>
            </a:endParaRPr>
          </a:p>
        </p:txBody>
      </p:sp>
      <p:sp>
        <p:nvSpPr>
          <p:cNvPr id="110" name="TextBox 109"/>
          <p:cNvSpPr txBox="1"/>
          <p:nvPr/>
        </p:nvSpPr>
        <p:spPr>
          <a:xfrm>
            <a:off x="3127557" y="3583142"/>
            <a:ext cx="661356" cy="792525"/>
          </a:xfrm>
          <a:prstGeom prst="rect">
            <a:avLst/>
          </a:prstGeom>
          <a:noFill/>
        </p:spPr>
        <p:txBody>
          <a:bodyPr wrap="square" rtlCol="0">
            <a:spAutoFit/>
          </a:bodyPr>
          <a:lstStyle/>
          <a:p>
            <a:pPr algn="ctr" defTabSz="493456"/>
            <a:r>
              <a:rPr lang="en-GB" sz="650" b="1" dirty="0"/>
              <a:t>Concepts</a:t>
            </a:r>
            <a:r>
              <a:rPr lang="en-GB" sz="650" dirty="0"/>
              <a:t>: tragic hero, hamartia, rhetoric, racism in Jacobean England</a:t>
            </a:r>
            <a:endParaRPr lang="en-GB" sz="650" dirty="0">
              <a:solidFill>
                <a:prstClr val="black"/>
              </a:solidFill>
              <a:latin typeface="Century Gothic" panose="020B0502020202020204" pitchFamily="34" charset="0"/>
            </a:endParaRPr>
          </a:p>
        </p:txBody>
      </p:sp>
      <p:sp>
        <p:nvSpPr>
          <p:cNvPr id="267" name="TextBox 266">
            <a:extLst>
              <a:ext uri="{FF2B5EF4-FFF2-40B4-BE49-F238E27FC236}">
                <a16:creationId xmlns:a16="http://schemas.microsoft.com/office/drawing/2014/main" id="{072D6B6F-C480-48A8-81BA-C93286A056C4}"/>
              </a:ext>
            </a:extLst>
          </p:cNvPr>
          <p:cNvSpPr txBox="1"/>
          <p:nvPr/>
        </p:nvSpPr>
        <p:spPr>
          <a:xfrm>
            <a:off x="2686229" y="3498647"/>
            <a:ext cx="693612" cy="989695"/>
          </a:xfrm>
          <a:prstGeom prst="rect">
            <a:avLst/>
          </a:prstGeom>
          <a:noFill/>
        </p:spPr>
        <p:txBody>
          <a:bodyPr wrap="square" rtlCol="0">
            <a:spAutoFit/>
          </a:bodyPr>
          <a:lstStyle/>
          <a:p>
            <a:pPr algn="ctr" defTabSz="493456"/>
            <a:r>
              <a:rPr lang="en-US" sz="648" b="1" dirty="0">
                <a:solidFill>
                  <a:prstClr val="black"/>
                </a:solidFill>
                <a:latin typeface="Calibri" panose="020F0502020204030204" pitchFamily="34" charset="0"/>
                <a:ea typeface="Calibri" panose="020F0502020204030204" pitchFamily="34" charset="0"/>
                <a:cs typeface="Calibri" panose="020F0502020204030204" pitchFamily="34" charset="0"/>
              </a:rPr>
              <a:t>What will I learn: </a:t>
            </a:r>
          </a:p>
          <a:p>
            <a:pPr algn="ctr" defTabSz="493456"/>
            <a:r>
              <a:rPr lang="en-GB" sz="648" dirty="0">
                <a:solidFill>
                  <a:prstClr val="black"/>
                </a:solidFill>
                <a:latin typeface="Calibri" panose="020F0502020204030204" pitchFamily="34" charset="0"/>
                <a:ea typeface="Calibri" panose="020F0502020204030204" pitchFamily="34" charset="0"/>
                <a:cs typeface="Calibri" panose="020F0502020204030204" pitchFamily="34" charset="0"/>
              </a:rPr>
              <a:t>Shakespeare’s play Othello, character analysis, manipulation through language</a:t>
            </a:r>
            <a:endParaRPr lang="en-US" sz="648" b="1" dirty="0">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
        <p:nvSpPr>
          <p:cNvPr id="273" name="TextBox 272">
            <a:extLst>
              <a:ext uri="{FF2B5EF4-FFF2-40B4-BE49-F238E27FC236}">
                <a16:creationId xmlns:a16="http://schemas.microsoft.com/office/drawing/2014/main" id="{107E5536-A955-46C1-983D-2D45493738D4}"/>
              </a:ext>
            </a:extLst>
          </p:cNvPr>
          <p:cNvSpPr txBox="1"/>
          <p:nvPr/>
        </p:nvSpPr>
        <p:spPr>
          <a:xfrm>
            <a:off x="1646080" y="3759663"/>
            <a:ext cx="703413" cy="792525"/>
          </a:xfrm>
          <a:prstGeom prst="rect">
            <a:avLst/>
          </a:prstGeom>
          <a:noFill/>
        </p:spPr>
        <p:txBody>
          <a:bodyPr wrap="square">
            <a:spAutoFit/>
          </a:bodyPr>
          <a:lstStyle/>
          <a:p>
            <a:r>
              <a:rPr lang="en-GB" sz="650" b="1" dirty="0"/>
              <a:t>What Will I Learn</a:t>
            </a:r>
            <a:r>
              <a:rPr lang="en-GB" sz="650" dirty="0"/>
              <a:t>: Extracts from The Hunger Games, Fahrenheit 451 etc.; </a:t>
            </a:r>
          </a:p>
          <a:p>
            <a:r>
              <a:rPr lang="en-GB" sz="650" dirty="0"/>
              <a:t>writer's intent</a:t>
            </a:r>
          </a:p>
        </p:txBody>
      </p:sp>
      <p:cxnSp>
        <p:nvCxnSpPr>
          <p:cNvPr id="275" name="Straight Connector 274">
            <a:extLst>
              <a:ext uri="{FF2B5EF4-FFF2-40B4-BE49-F238E27FC236}">
                <a16:creationId xmlns:a16="http://schemas.microsoft.com/office/drawing/2014/main" id="{D1D0901A-3FED-47DC-89E1-5F377CE33986}"/>
              </a:ext>
            </a:extLst>
          </p:cNvPr>
          <p:cNvCxnSpPr>
            <a:cxnSpLocks/>
          </p:cNvCxnSpPr>
          <p:nvPr/>
        </p:nvCxnSpPr>
        <p:spPr>
          <a:xfrm>
            <a:off x="2699131" y="4210772"/>
            <a:ext cx="184499" cy="29237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79" name="TextBox 278">
            <a:extLst>
              <a:ext uri="{FF2B5EF4-FFF2-40B4-BE49-F238E27FC236}">
                <a16:creationId xmlns:a16="http://schemas.microsoft.com/office/drawing/2014/main" id="{BCD1A0FB-3412-4B44-AEF9-D7F60879ECB5}"/>
              </a:ext>
            </a:extLst>
          </p:cNvPr>
          <p:cNvSpPr txBox="1"/>
          <p:nvPr/>
        </p:nvSpPr>
        <p:spPr>
          <a:xfrm>
            <a:off x="2190641" y="3493401"/>
            <a:ext cx="696547" cy="992579"/>
          </a:xfrm>
          <a:prstGeom prst="rect">
            <a:avLst/>
          </a:prstGeom>
          <a:noFill/>
        </p:spPr>
        <p:txBody>
          <a:bodyPr wrap="square">
            <a:spAutoFit/>
          </a:bodyPr>
          <a:lstStyle/>
          <a:p>
            <a:r>
              <a:rPr lang="en-GB" sz="650" b="1" dirty="0"/>
              <a:t>Concepts: </a:t>
            </a:r>
            <a:r>
              <a:rPr lang="en-GB" sz="650" dirty="0"/>
              <a:t>dystopia, allegory, totalitarianism, propaganda, what history tells us about how power corrupts</a:t>
            </a:r>
          </a:p>
        </p:txBody>
      </p:sp>
      <p:sp>
        <p:nvSpPr>
          <p:cNvPr id="288" name="Oval 287">
            <a:extLst>
              <a:ext uri="{FF2B5EF4-FFF2-40B4-BE49-F238E27FC236}">
                <a16:creationId xmlns:a16="http://schemas.microsoft.com/office/drawing/2014/main" id="{BBC57D53-583C-4095-A683-459A1D2E2D1C}"/>
              </a:ext>
            </a:extLst>
          </p:cNvPr>
          <p:cNvSpPr/>
          <p:nvPr/>
        </p:nvSpPr>
        <p:spPr>
          <a:xfrm>
            <a:off x="791169" y="4306710"/>
            <a:ext cx="782938" cy="783309"/>
          </a:xfrm>
          <a:prstGeom prst="ellipse">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456"/>
            <a:endParaRPr lang="en-US" sz="756" b="1">
              <a:solidFill>
                <a:prstClr val="black"/>
              </a:solidFill>
              <a:latin typeface="Calibri" panose="020F0502020204030204"/>
            </a:endParaRPr>
          </a:p>
        </p:txBody>
      </p:sp>
      <p:sp>
        <p:nvSpPr>
          <p:cNvPr id="51" name="TextBox 50">
            <a:extLst>
              <a:ext uri="{FF2B5EF4-FFF2-40B4-BE49-F238E27FC236}">
                <a16:creationId xmlns:a16="http://schemas.microsoft.com/office/drawing/2014/main" id="{3BE5EA38-8B8A-436A-8ECA-D14617993CDE}"/>
              </a:ext>
            </a:extLst>
          </p:cNvPr>
          <p:cNvSpPr txBox="1"/>
          <p:nvPr/>
        </p:nvSpPr>
        <p:spPr>
          <a:xfrm>
            <a:off x="907007" y="4563466"/>
            <a:ext cx="639924" cy="246221"/>
          </a:xfrm>
          <a:prstGeom prst="rect">
            <a:avLst/>
          </a:prstGeom>
          <a:noFill/>
        </p:spPr>
        <p:txBody>
          <a:bodyPr wrap="square" rtlCol="0">
            <a:spAutoFit/>
          </a:bodyPr>
          <a:lstStyle/>
          <a:p>
            <a:r>
              <a:rPr lang="en-GB" sz="1000" b="1" dirty="0">
                <a:latin typeface="Century Gothic" panose="020B0502020202020204" pitchFamily="34" charset="0"/>
              </a:rPr>
              <a:t>Scythe</a:t>
            </a:r>
          </a:p>
        </p:txBody>
      </p:sp>
      <p:sp>
        <p:nvSpPr>
          <p:cNvPr id="52" name="TextBox 51">
            <a:extLst>
              <a:ext uri="{FF2B5EF4-FFF2-40B4-BE49-F238E27FC236}">
                <a16:creationId xmlns:a16="http://schemas.microsoft.com/office/drawing/2014/main" id="{1AB16D0E-8530-4EEF-A5B3-83B5CBBE08F1}"/>
              </a:ext>
            </a:extLst>
          </p:cNvPr>
          <p:cNvSpPr txBox="1"/>
          <p:nvPr/>
        </p:nvSpPr>
        <p:spPr>
          <a:xfrm>
            <a:off x="819885" y="3674757"/>
            <a:ext cx="998199" cy="830997"/>
          </a:xfrm>
          <a:prstGeom prst="rect">
            <a:avLst/>
          </a:prstGeom>
          <a:noFill/>
        </p:spPr>
        <p:txBody>
          <a:bodyPr wrap="square" rtlCol="0">
            <a:spAutoFit/>
          </a:bodyPr>
          <a:lstStyle/>
          <a:p>
            <a:r>
              <a:rPr lang="en-GB" sz="600" b="1" dirty="0"/>
              <a:t>What Will I Learn: </a:t>
            </a:r>
            <a:r>
              <a:rPr lang="en-GB" sz="600" dirty="0"/>
              <a:t>Full novel study; independent analytical essay writing using P.E.T.A.L. </a:t>
            </a:r>
            <a:r>
              <a:rPr lang="en-GB" sz="600" b="1" dirty="0"/>
              <a:t>Concepts: </a:t>
            </a:r>
            <a:r>
              <a:rPr lang="en-GB" sz="600" dirty="0"/>
              <a:t>ethical philosophy, mortality and what makes life meaningful, power without accountability</a:t>
            </a:r>
          </a:p>
        </p:txBody>
      </p:sp>
      <p:cxnSp>
        <p:nvCxnSpPr>
          <p:cNvPr id="276" name="Straight Connector 275">
            <a:extLst>
              <a:ext uri="{FF2B5EF4-FFF2-40B4-BE49-F238E27FC236}">
                <a16:creationId xmlns:a16="http://schemas.microsoft.com/office/drawing/2014/main" id="{206BE152-910A-2843-A2AB-7EEE1AB8E0D0}"/>
              </a:ext>
            </a:extLst>
          </p:cNvPr>
          <p:cNvCxnSpPr>
            <a:cxnSpLocks/>
            <a:endCxn id="288" idx="6"/>
          </p:cNvCxnSpPr>
          <p:nvPr/>
        </p:nvCxnSpPr>
        <p:spPr>
          <a:xfrm flipH="1">
            <a:off x="1574107" y="4387908"/>
            <a:ext cx="18570" cy="31045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DC93A551-8506-4CD1-8ED4-231D8CEDB4E4}"/>
              </a:ext>
            </a:extLst>
          </p:cNvPr>
          <p:cNvCxnSpPr>
            <a:cxnSpLocks/>
            <a:stCxn id="273" idx="2"/>
            <a:endCxn id="240" idx="2"/>
          </p:cNvCxnSpPr>
          <p:nvPr/>
        </p:nvCxnSpPr>
        <p:spPr>
          <a:xfrm>
            <a:off x="1997787" y="4552188"/>
            <a:ext cx="141493" cy="14060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76" name="TextBox 175">
            <a:extLst>
              <a:ext uri="{FF2B5EF4-FFF2-40B4-BE49-F238E27FC236}">
                <a16:creationId xmlns:a16="http://schemas.microsoft.com/office/drawing/2014/main" id="{072D6B6F-C480-48A8-81BA-C93286A056C4}"/>
              </a:ext>
            </a:extLst>
          </p:cNvPr>
          <p:cNvSpPr txBox="1"/>
          <p:nvPr/>
        </p:nvSpPr>
        <p:spPr>
          <a:xfrm>
            <a:off x="1013066" y="2321288"/>
            <a:ext cx="1517383" cy="690574"/>
          </a:xfrm>
          <a:prstGeom prst="rect">
            <a:avLst/>
          </a:prstGeom>
          <a:noFill/>
        </p:spPr>
        <p:txBody>
          <a:bodyPr wrap="square" rtlCol="0">
            <a:spAutoFit/>
          </a:bodyPr>
          <a:lstStyle/>
          <a:p>
            <a:pPr algn="ctr" defTabSz="493456"/>
            <a:r>
              <a:rPr lang="en-US" sz="648" b="1" dirty="0">
                <a:solidFill>
                  <a:prstClr val="black"/>
                </a:solidFill>
              </a:rPr>
              <a:t>Language Paper 2</a:t>
            </a:r>
          </a:p>
          <a:p>
            <a:pPr algn="ctr" defTabSz="493456"/>
            <a:r>
              <a:rPr lang="en-GB" sz="648" dirty="0">
                <a:solidFill>
                  <a:prstClr val="black"/>
                </a:solidFill>
              </a:rPr>
              <a:t>Having developed their analytical skills in the autumn term, students will apply their skills to Paper 2 non-fiction, exploring the modes of letters, articles, speeches etc. across a range of topics.</a:t>
            </a:r>
            <a:endParaRPr lang="en-US" sz="648" dirty="0">
              <a:solidFill>
                <a:prstClr val="black"/>
              </a:solidFill>
            </a:endParaRPr>
          </a:p>
        </p:txBody>
      </p:sp>
      <p:cxnSp>
        <p:nvCxnSpPr>
          <p:cNvPr id="167" name="Straight Connector 166">
            <a:extLst>
              <a:ext uri="{FF2B5EF4-FFF2-40B4-BE49-F238E27FC236}">
                <a16:creationId xmlns:a16="http://schemas.microsoft.com/office/drawing/2014/main" id="{206BE152-910A-2843-A2AB-7EEE1AB8E0D0}"/>
              </a:ext>
            </a:extLst>
          </p:cNvPr>
          <p:cNvCxnSpPr>
            <a:cxnSpLocks/>
          </p:cNvCxnSpPr>
          <p:nvPr/>
        </p:nvCxnSpPr>
        <p:spPr>
          <a:xfrm flipH="1">
            <a:off x="2165473" y="2951040"/>
            <a:ext cx="28888" cy="18670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206BE152-910A-2843-A2AB-7EEE1AB8E0D0}"/>
              </a:ext>
            </a:extLst>
          </p:cNvPr>
          <p:cNvCxnSpPr>
            <a:cxnSpLocks/>
            <a:stCxn id="158" idx="2"/>
            <a:endCxn id="284" idx="2"/>
          </p:cNvCxnSpPr>
          <p:nvPr/>
        </p:nvCxnSpPr>
        <p:spPr>
          <a:xfrm>
            <a:off x="3494768" y="3045108"/>
            <a:ext cx="44275" cy="28810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93" name="TextBox 292">
            <a:extLst>
              <a:ext uri="{FF2B5EF4-FFF2-40B4-BE49-F238E27FC236}">
                <a16:creationId xmlns:a16="http://schemas.microsoft.com/office/drawing/2014/main" id="{1EB6629E-4C6C-4764-9D76-30D3CF84027A}"/>
              </a:ext>
            </a:extLst>
          </p:cNvPr>
          <p:cNvSpPr txBox="1"/>
          <p:nvPr/>
        </p:nvSpPr>
        <p:spPr>
          <a:xfrm>
            <a:off x="6426871" y="638754"/>
            <a:ext cx="1130042" cy="1192634"/>
          </a:xfrm>
          <a:prstGeom prst="rect">
            <a:avLst/>
          </a:prstGeom>
          <a:noFill/>
        </p:spPr>
        <p:txBody>
          <a:bodyPr wrap="square">
            <a:spAutoFit/>
          </a:bodyPr>
          <a:lstStyle/>
          <a:p>
            <a:r>
              <a:rPr lang="en-GB" sz="650" b="1" dirty="0"/>
              <a:t>Macbeth: </a:t>
            </a:r>
            <a:r>
              <a:rPr lang="en-GB" sz="650" dirty="0"/>
              <a:t>Students tackle Shakespeare's most psychologically complex tragedy, demanding high-level AO2 analysis of compressed, imagistic language. The Jacobean context deepens AO3 responses through power, manipulation and the tragic            hero.</a:t>
            </a:r>
          </a:p>
        </p:txBody>
      </p:sp>
      <p:cxnSp>
        <p:nvCxnSpPr>
          <p:cNvPr id="217" name="Straight Connector 216">
            <a:extLst>
              <a:ext uri="{FF2B5EF4-FFF2-40B4-BE49-F238E27FC236}">
                <a16:creationId xmlns:a16="http://schemas.microsoft.com/office/drawing/2014/main" id="{206BE152-910A-2843-A2AB-7EEE1AB8E0D0}"/>
              </a:ext>
            </a:extLst>
          </p:cNvPr>
          <p:cNvCxnSpPr>
            <a:cxnSpLocks/>
            <a:endCxn id="334" idx="6"/>
          </p:cNvCxnSpPr>
          <p:nvPr/>
        </p:nvCxnSpPr>
        <p:spPr>
          <a:xfrm flipH="1">
            <a:off x="1036343" y="1522415"/>
            <a:ext cx="409818" cy="13475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206BE152-910A-2843-A2AB-7EEE1AB8E0D0}"/>
              </a:ext>
            </a:extLst>
          </p:cNvPr>
          <p:cNvCxnSpPr>
            <a:cxnSpLocks/>
          </p:cNvCxnSpPr>
          <p:nvPr/>
        </p:nvCxnSpPr>
        <p:spPr>
          <a:xfrm flipH="1">
            <a:off x="2241300" y="1588642"/>
            <a:ext cx="151536" cy="26630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206BE152-910A-2843-A2AB-7EEE1AB8E0D0}"/>
              </a:ext>
            </a:extLst>
          </p:cNvPr>
          <p:cNvCxnSpPr>
            <a:cxnSpLocks/>
            <a:stCxn id="155" idx="2"/>
            <a:endCxn id="241" idx="6"/>
          </p:cNvCxnSpPr>
          <p:nvPr/>
        </p:nvCxnSpPr>
        <p:spPr>
          <a:xfrm flipH="1">
            <a:off x="5384836" y="3021780"/>
            <a:ext cx="96237" cy="30001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495328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92EA0756309243BC9408ECF9EFF0B9" ma:contentTypeVersion="16" ma:contentTypeDescription="Create a new document." ma:contentTypeScope="" ma:versionID="cb0974c9bc3b51963ec1640a41b11bb0">
  <xsd:schema xmlns:xsd="http://www.w3.org/2001/XMLSchema" xmlns:xs="http://www.w3.org/2001/XMLSchema" xmlns:p="http://schemas.microsoft.com/office/2006/metadata/properties" xmlns:ns2="1072e3ff-7b59-4d97-b619-9610df773154" xmlns:ns3="ec3c7f4a-9d17-4a1b-a104-6a3b395655c1" targetNamespace="http://schemas.microsoft.com/office/2006/metadata/properties" ma:root="true" ma:fieldsID="d2083e22fcbc7ce70cbd63540a2adf3f" ns2:_="" ns3:_="">
    <xsd:import namespace="1072e3ff-7b59-4d97-b619-9610df773154"/>
    <xsd:import namespace="ec3c7f4a-9d17-4a1b-a104-6a3b395655c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ObjectDetectorVersions"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72e3ff-7b59-4d97-b619-9610df77315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1427b12d-5202-4da7-9ec4-4f7d49aedd33}" ma:internalName="TaxCatchAll" ma:showField="CatchAllData" ma:web="1072e3ff-7b59-4d97-b619-9610df77315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3c7f4a-9d17-4a1b-a104-6a3b395655c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324f7d-4130-4e3b-92bc-b3d938f1e27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072e3ff-7b59-4d97-b619-9610df773154" xsi:nil="true"/>
    <lcf76f155ced4ddcb4097134ff3c332f xmlns="ec3c7f4a-9d17-4a1b-a104-6a3b395655c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0012E75-3FA0-4613-BD1A-890A3BACC5FE}"/>
</file>

<file path=customXml/itemProps2.xml><?xml version="1.0" encoding="utf-8"?>
<ds:datastoreItem xmlns:ds="http://schemas.openxmlformats.org/officeDocument/2006/customXml" ds:itemID="{365A0E79-F6B3-4B53-9A18-C86637B9A41F}"/>
</file>

<file path=customXml/itemProps3.xml><?xml version="1.0" encoding="utf-8"?>
<ds:datastoreItem xmlns:ds="http://schemas.openxmlformats.org/officeDocument/2006/customXml" ds:itemID="{FE26AED6-8E61-47BB-9474-74C1F45781B1}"/>
</file>

<file path=docMetadata/LabelInfo.xml><?xml version="1.0" encoding="utf-8"?>
<clbl:labelList xmlns:clbl="http://schemas.microsoft.com/office/2020/mipLabelMetadata">
  <clbl:label id="{cbd05c7e-0564-464c-a9c8-54e91753acee}" enabled="0" method="" siteId="{cbd05c7e-0564-464c-a9c8-54e91753acee}" removed="1"/>
</clbl:labelList>
</file>

<file path=docProps/app.xml><?xml version="1.0" encoding="utf-8"?>
<Properties xmlns="http://schemas.openxmlformats.org/officeDocument/2006/extended-properties" xmlns:vt="http://schemas.openxmlformats.org/officeDocument/2006/docPropsVTypes">
  <TotalTime>3746</TotalTime>
  <Words>1278</Words>
  <Application>Microsoft Office PowerPoint</Application>
  <PresentationFormat>Custom</PresentationFormat>
  <Paragraphs>116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Birchall</dc:creator>
  <cp:lastModifiedBy>M Birchall</cp:lastModifiedBy>
  <cp:revision>50</cp:revision>
  <cp:lastPrinted>2026-02-25T09:06:45Z</cp:lastPrinted>
  <dcterms:created xsi:type="dcterms:W3CDTF">2025-09-05T06:08:46Z</dcterms:created>
  <dcterms:modified xsi:type="dcterms:W3CDTF">2026-03-13T15:08:23Z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0x0101008992EA0756309243BC9408ECF9EFF0B9</vt:lpwstr>
  </property>
</Properties>
</file>