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273" r:id="rId5"/>
    <p:sldId id="263" r:id="rId6"/>
    <p:sldId id="274" r:id="rId7"/>
    <p:sldId id="276" r:id="rId8"/>
  </p:sldIdLst>
  <p:sldSz cx="6858000" cy="9906000" type="A4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66CC"/>
    <a:srgbClr val="ED7D31"/>
    <a:srgbClr val="FF99FF"/>
    <a:srgbClr val="FEDEFC"/>
    <a:srgbClr val="FDCBFB"/>
    <a:srgbClr val="EAE5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27" autoAdjust="0"/>
    <p:restoredTop sz="94660"/>
  </p:normalViewPr>
  <p:slideViewPr>
    <p:cSldViewPr snapToGrid="0">
      <p:cViewPr>
        <p:scale>
          <a:sx n="40" d="100"/>
          <a:sy n="40" d="100"/>
        </p:scale>
        <p:origin x="259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8136"/>
          </a:xfrm>
          <a:prstGeom prst="rect">
            <a:avLst/>
          </a:prstGeom>
        </p:spPr>
        <p:txBody>
          <a:bodyPr vert="horz" lIns="91404" tIns="45703" rIns="91404" bIns="4570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60" cy="498136"/>
          </a:xfrm>
          <a:prstGeom prst="rect">
            <a:avLst/>
          </a:prstGeom>
        </p:spPr>
        <p:txBody>
          <a:bodyPr vert="horz" lIns="91404" tIns="45703" rIns="91404" bIns="45703" rtlCol="0"/>
          <a:lstStyle>
            <a:lvl1pPr algn="r">
              <a:defRPr sz="1200"/>
            </a:lvl1pPr>
          </a:lstStyle>
          <a:p>
            <a:fld id="{24D8555F-C3BB-41E5-99E3-408F2C4C712C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4" tIns="45703" rIns="91404" bIns="4570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04" tIns="45703" rIns="91404" bIns="4570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60" cy="498134"/>
          </a:xfrm>
          <a:prstGeom prst="rect">
            <a:avLst/>
          </a:prstGeom>
        </p:spPr>
        <p:txBody>
          <a:bodyPr vert="horz" lIns="91404" tIns="45703" rIns="91404" bIns="4570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60" cy="498134"/>
          </a:xfrm>
          <a:prstGeom prst="rect">
            <a:avLst/>
          </a:prstGeom>
        </p:spPr>
        <p:txBody>
          <a:bodyPr vert="horz" lIns="91404" tIns="45703" rIns="91404" bIns="45703" rtlCol="0" anchor="b"/>
          <a:lstStyle>
            <a:lvl1pPr algn="r">
              <a:defRPr sz="1200"/>
            </a:lvl1pPr>
          </a:lstStyle>
          <a:p>
            <a:fld id="{17B6E8E7-E69B-4E27-B3AE-9C05322EF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556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51175" y="1931988"/>
            <a:ext cx="3608388" cy="5213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84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9963" y="1241425"/>
            <a:ext cx="23177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39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8EA7-B45B-4203-B34C-5DDD6848E4EB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C11B-1A1E-4A23-94F2-7D1F368D8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545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8EA7-B45B-4203-B34C-5DDD6848E4EB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C11B-1A1E-4A23-94F2-7D1F368D8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250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8EA7-B45B-4203-B34C-5DDD6848E4EB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C11B-1A1E-4A23-94F2-7D1F368D8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12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8EA7-B45B-4203-B34C-5DDD6848E4EB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C11B-1A1E-4A23-94F2-7D1F368D8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28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8EA7-B45B-4203-B34C-5DDD6848E4EB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C11B-1A1E-4A23-94F2-7D1F368D8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036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8EA7-B45B-4203-B34C-5DDD6848E4EB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C11B-1A1E-4A23-94F2-7D1F368D8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48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8EA7-B45B-4203-B34C-5DDD6848E4EB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C11B-1A1E-4A23-94F2-7D1F368D8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911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8EA7-B45B-4203-B34C-5DDD6848E4EB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C11B-1A1E-4A23-94F2-7D1F368D8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139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8EA7-B45B-4203-B34C-5DDD6848E4EB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C11B-1A1E-4A23-94F2-7D1F368D8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291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8EA7-B45B-4203-B34C-5DDD6848E4EB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C11B-1A1E-4A23-94F2-7D1F368D8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976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8EA7-B45B-4203-B34C-5DDD6848E4EB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C11B-1A1E-4A23-94F2-7D1F368D8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154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78EA7-B45B-4203-B34C-5DDD6848E4EB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C11B-1A1E-4A23-94F2-7D1F368D8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41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50" Type="http://schemas.openxmlformats.org/officeDocument/2006/relationships/image" Target="../media/image48.png"/><Relationship Id="rId55" Type="http://schemas.openxmlformats.org/officeDocument/2006/relationships/image" Target="../media/image53.png"/><Relationship Id="rId63" Type="http://schemas.openxmlformats.org/officeDocument/2006/relationships/image" Target="../media/image61.png"/><Relationship Id="rId68" Type="http://schemas.openxmlformats.org/officeDocument/2006/relationships/image" Target="../media/image66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9" Type="http://schemas.openxmlformats.org/officeDocument/2006/relationships/image" Target="../media/image27.png"/><Relationship Id="rId11" Type="http://schemas.openxmlformats.org/officeDocument/2006/relationships/image" Target="../media/image9.sv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3" Type="http://schemas.openxmlformats.org/officeDocument/2006/relationships/image" Target="../media/image51.png"/><Relationship Id="rId58" Type="http://schemas.openxmlformats.org/officeDocument/2006/relationships/image" Target="../media/image56.png"/><Relationship Id="rId66" Type="http://schemas.openxmlformats.org/officeDocument/2006/relationships/image" Target="../media/image64.png"/><Relationship Id="rId5" Type="http://schemas.openxmlformats.org/officeDocument/2006/relationships/image" Target="../media/image3.png"/><Relationship Id="rId61" Type="http://schemas.openxmlformats.org/officeDocument/2006/relationships/image" Target="../media/image59.png"/><Relationship Id="rId19" Type="http://schemas.openxmlformats.org/officeDocument/2006/relationships/image" Target="../media/image17.png"/><Relationship Id="rId14" Type="http://schemas.openxmlformats.org/officeDocument/2006/relationships/image" Target="../media/image12.png"/><Relationship Id="rId22" Type="http://schemas.openxmlformats.org/officeDocument/2006/relationships/image" Target="../media/image20.sv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56" Type="http://schemas.openxmlformats.org/officeDocument/2006/relationships/image" Target="../media/image54.png"/><Relationship Id="rId64" Type="http://schemas.openxmlformats.org/officeDocument/2006/relationships/image" Target="../media/image62.png"/><Relationship Id="rId8" Type="http://schemas.openxmlformats.org/officeDocument/2006/relationships/image" Target="../media/image6.png"/><Relationship Id="rId51" Type="http://schemas.openxmlformats.org/officeDocument/2006/relationships/image" Target="../media/image49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59" Type="http://schemas.openxmlformats.org/officeDocument/2006/relationships/image" Target="../media/image57.png"/><Relationship Id="rId67" Type="http://schemas.openxmlformats.org/officeDocument/2006/relationships/image" Target="../media/image65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Relationship Id="rId54" Type="http://schemas.openxmlformats.org/officeDocument/2006/relationships/image" Target="../media/image52.png"/><Relationship Id="rId6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5" Type="http://schemas.openxmlformats.org/officeDocument/2006/relationships/image" Target="../media/image13.sv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image" Target="../media/image47.png"/><Relationship Id="rId57" Type="http://schemas.openxmlformats.org/officeDocument/2006/relationships/image" Target="../media/image55.png"/><Relationship Id="rId10" Type="http://schemas.openxmlformats.org/officeDocument/2006/relationships/image" Target="../media/image8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52" Type="http://schemas.openxmlformats.org/officeDocument/2006/relationships/image" Target="../media/image50.png"/><Relationship Id="rId60" Type="http://schemas.openxmlformats.org/officeDocument/2006/relationships/image" Target="../media/image58.png"/><Relationship Id="rId65" Type="http://schemas.openxmlformats.org/officeDocument/2006/relationships/image" Target="../media/image63.png"/><Relationship Id="rId4" Type="http://schemas.openxmlformats.org/officeDocument/2006/relationships/image" Target="../media/image2.svg"/><Relationship Id="rId9" Type="http://schemas.openxmlformats.org/officeDocument/2006/relationships/image" Target="../media/image7.svg"/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39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7.png"/><Relationship Id="rId21" Type="http://schemas.openxmlformats.org/officeDocument/2006/relationships/image" Target="../media/image82.svg"/><Relationship Id="rId42" Type="http://schemas.openxmlformats.org/officeDocument/2006/relationships/image" Target="../media/image101.png"/><Relationship Id="rId47" Type="http://schemas.openxmlformats.org/officeDocument/2006/relationships/image" Target="../media/image106.png"/><Relationship Id="rId63" Type="http://schemas.openxmlformats.org/officeDocument/2006/relationships/image" Target="../media/image120.png"/><Relationship Id="rId68" Type="http://schemas.openxmlformats.org/officeDocument/2006/relationships/image" Target="../media/image125.png"/><Relationship Id="rId84" Type="http://schemas.openxmlformats.org/officeDocument/2006/relationships/image" Target="../media/image141.png"/><Relationship Id="rId89" Type="http://schemas.openxmlformats.org/officeDocument/2006/relationships/image" Target="../media/image146.png"/><Relationship Id="rId112" Type="http://schemas.openxmlformats.org/officeDocument/2006/relationships/image" Target="../media/image169.png"/><Relationship Id="rId16" Type="http://schemas.openxmlformats.org/officeDocument/2006/relationships/image" Target="../media/image78.png"/><Relationship Id="rId107" Type="http://schemas.openxmlformats.org/officeDocument/2006/relationships/image" Target="../media/image164.png"/><Relationship Id="rId11" Type="http://schemas.openxmlformats.org/officeDocument/2006/relationships/image" Target="../media/image75.svg"/><Relationship Id="rId32" Type="http://schemas.openxmlformats.org/officeDocument/2006/relationships/image" Target="../media/image92.png"/><Relationship Id="rId37" Type="http://schemas.openxmlformats.org/officeDocument/2006/relationships/image" Target="../media/image96.png"/><Relationship Id="rId53" Type="http://schemas.openxmlformats.org/officeDocument/2006/relationships/image" Target="../media/image13.svg"/><Relationship Id="rId58" Type="http://schemas.openxmlformats.org/officeDocument/2006/relationships/image" Target="../media/image115.svg"/><Relationship Id="rId74" Type="http://schemas.openxmlformats.org/officeDocument/2006/relationships/image" Target="../media/image131.png"/><Relationship Id="rId79" Type="http://schemas.openxmlformats.org/officeDocument/2006/relationships/image" Target="../media/image136.png"/><Relationship Id="rId102" Type="http://schemas.openxmlformats.org/officeDocument/2006/relationships/image" Target="../media/image159.png"/><Relationship Id="rId5" Type="http://schemas.openxmlformats.org/officeDocument/2006/relationships/image" Target="../media/image69.tiff"/><Relationship Id="rId90" Type="http://schemas.openxmlformats.org/officeDocument/2006/relationships/image" Target="../media/image147.png"/><Relationship Id="rId95" Type="http://schemas.openxmlformats.org/officeDocument/2006/relationships/image" Target="../media/image152.png"/><Relationship Id="rId22" Type="http://schemas.openxmlformats.org/officeDocument/2006/relationships/image" Target="../media/image83.png"/><Relationship Id="rId27" Type="http://schemas.openxmlformats.org/officeDocument/2006/relationships/image" Target="../media/image7.svg"/><Relationship Id="rId43" Type="http://schemas.openxmlformats.org/officeDocument/2006/relationships/image" Target="../media/image102.svg"/><Relationship Id="rId48" Type="http://schemas.openxmlformats.org/officeDocument/2006/relationships/image" Target="../media/image107.svg"/><Relationship Id="rId64" Type="http://schemas.openxmlformats.org/officeDocument/2006/relationships/image" Target="../media/image121.png"/><Relationship Id="rId69" Type="http://schemas.openxmlformats.org/officeDocument/2006/relationships/image" Target="../media/image126.png"/><Relationship Id="rId113" Type="http://schemas.openxmlformats.org/officeDocument/2006/relationships/image" Target="../media/image170.png"/><Relationship Id="rId80" Type="http://schemas.openxmlformats.org/officeDocument/2006/relationships/image" Target="../media/image137.png"/><Relationship Id="rId85" Type="http://schemas.openxmlformats.org/officeDocument/2006/relationships/image" Target="../media/image142.png"/><Relationship Id="rId12" Type="http://schemas.openxmlformats.org/officeDocument/2006/relationships/image" Target="../media/image76.png"/><Relationship Id="rId17" Type="http://schemas.openxmlformats.org/officeDocument/2006/relationships/image" Target="../media/image79.svg"/><Relationship Id="rId33" Type="http://schemas.openxmlformats.org/officeDocument/2006/relationships/image" Target="../media/image93.png"/><Relationship Id="rId38" Type="http://schemas.openxmlformats.org/officeDocument/2006/relationships/image" Target="../media/image97.svg"/><Relationship Id="rId59" Type="http://schemas.openxmlformats.org/officeDocument/2006/relationships/image" Target="../media/image116.png"/><Relationship Id="rId103" Type="http://schemas.openxmlformats.org/officeDocument/2006/relationships/image" Target="../media/image160.png"/><Relationship Id="rId108" Type="http://schemas.openxmlformats.org/officeDocument/2006/relationships/image" Target="../media/image165.png"/><Relationship Id="rId54" Type="http://schemas.openxmlformats.org/officeDocument/2006/relationships/image" Target="../media/image112.png"/><Relationship Id="rId70" Type="http://schemas.openxmlformats.org/officeDocument/2006/relationships/image" Target="../media/image127.png"/><Relationship Id="rId75" Type="http://schemas.openxmlformats.org/officeDocument/2006/relationships/image" Target="../media/image132.png"/><Relationship Id="rId91" Type="http://schemas.openxmlformats.org/officeDocument/2006/relationships/image" Target="../media/image148.png"/><Relationship Id="rId96" Type="http://schemas.openxmlformats.org/officeDocument/2006/relationships/image" Target="../media/image1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15" Type="http://schemas.openxmlformats.org/officeDocument/2006/relationships/image" Target="../media/image2.svg"/><Relationship Id="rId23" Type="http://schemas.openxmlformats.org/officeDocument/2006/relationships/image" Target="../media/image84.svg"/><Relationship Id="rId28" Type="http://schemas.openxmlformats.org/officeDocument/2006/relationships/image" Target="../media/image88.png"/><Relationship Id="rId36" Type="http://schemas.openxmlformats.org/officeDocument/2006/relationships/image" Target="../media/image95.png"/><Relationship Id="rId49" Type="http://schemas.openxmlformats.org/officeDocument/2006/relationships/image" Target="../media/image108.png"/><Relationship Id="rId57" Type="http://schemas.openxmlformats.org/officeDocument/2006/relationships/image" Target="../media/image114.png"/><Relationship Id="rId106" Type="http://schemas.openxmlformats.org/officeDocument/2006/relationships/image" Target="../media/image163.png"/><Relationship Id="rId10" Type="http://schemas.openxmlformats.org/officeDocument/2006/relationships/image" Target="../media/image74.png"/><Relationship Id="rId31" Type="http://schemas.openxmlformats.org/officeDocument/2006/relationships/image" Target="../media/image91.svg"/><Relationship Id="rId44" Type="http://schemas.openxmlformats.org/officeDocument/2006/relationships/image" Target="../media/image103.png"/><Relationship Id="rId52" Type="http://schemas.openxmlformats.org/officeDocument/2006/relationships/image" Target="../media/image111.png"/><Relationship Id="rId60" Type="http://schemas.openxmlformats.org/officeDocument/2006/relationships/image" Target="../media/image117.png"/><Relationship Id="rId65" Type="http://schemas.openxmlformats.org/officeDocument/2006/relationships/image" Target="../media/image122.png"/><Relationship Id="rId73" Type="http://schemas.openxmlformats.org/officeDocument/2006/relationships/image" Target="../media/image130.png"/><Relationship Id="rId78" Type="http://schemas.openxmlformats.org/officeDocument/2006/relationships/image" Target="../media/image135.png"/><Relationship Id="rId81" Type="http://schemas.openxmlformats.org/officeDocument/2006/relationships/image" Target="../media/image138.png"/><Relationship Id="rId86" Type="http://schemas.openxmlformats.org/officeDocument/2006/relationships/image" Target="../media/image143.png"/><Relationship Id="rId94" Type="http://schemas.openxmlformats.org/officeDocument/2006/relationships/image" Target="../media/image151.png"/><Relationship Id="rId99" Type="http://schemas.openxmlformats.org/officeDocument/2006/relationships/image" Target="../media/image156.png"/><Relationship Id="rId101" Type="http://schemas.openxmlformats.org/officeDocument/2006/relationships/image" Target="../media/image158.png"/><Relationship Id="rId4" Type="http://schemas.openxmlformats.org/officeDocument/2006/relationships/image" Target="../media/image68.png"/><Relationship Id="rId9" Type="http://schemas.openxmlformats.org/officeDocument/2006/relationships/image" Target="../media/image73.svg"/><Relationship Id="rId13" Type="http://schemas.openxmlformats.org/officeDocument/2006/relationships/image" Target="../media/image77.svg"/><Relationship Id="rId18" Type="http://schemas.openxmlformats.org/officeDocument/2006/relationships/image" Target="../media/image80.png"/><Relationship Id="rId39" Type="http://schemas.openxmlformats.org/officeDocument/2006/relationships/image" Target="../media/image98.png"/><Relationship Id="rId109" Type="http://schemas.openxmlformats.org/officeDocument/2006/relationships/image" Target="../media/image166.png"/><Relationship Id="rId34" Type="http://schemas.openxmlformats.org/officeDocument/2006/relationships/image" Target="../media/image94.svg"/><Relationship Id="rId50" Type="http://schemas.openxmlformats.org/officeDocument/2006/relationships/image" Target="../media/image109.png"/><Relationship Id="rId55" Type="http://schemas.openxmlformats.org/officeDocument/2006/relationships/image" Target="../media/image9.svg"/><Relationship Id="rId76" Type="http://schemas.openxmlformats.org/officeDocument/2006/relationships/image" Target="../media/image133.png"/><Relationship Id="rId97" Type="http://schemas.openxmlformats.org/officeDocument/2006/relationships/image" Target="../media/image154.png"/><Relationship Id="rId104" Type="http://schemas.openxmlformats.org/officeDocument/2006/relationships/image" Target="../media/image161.png"/><Relationship Id="rId7" Type="http://schemas.openxmlformats.org/officeDocument/2006/relationships/image" Target="../media/image71.svg"/><Relationship Id="rId71" Type="http://schemas.openxmlformats.org/officeDocument/2006/relationships/image" Target="../media/image128.png"/><Relationship Id="rId92" Type="http://schemas.openxmlformats.org/officeDocument/2006/relationships/image" Target="../media/image149.png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89.svg"/><Relationship Id="rId24" Type="http://schemas.openxmlformats.org/officeDocument/2006/relationships/image" Target="../media/image85.png"/><Relationship Id="rId40" Type="http://schemas.openxmlformats.org/officeDocument/2006/relationships/image" Target="../media/image99.png"/><Relationship Id="rId45" Type="http://schemas.openxmlformats.org/officeDocument/2006/relationships/image" Target="../media/image104.png"/><Relationship Id="rId66" Type="http://schemas.openxmlformats.org/officeDocument/2006/relationships/image" Target="../media/image123.png"/><Relationship Id="rId87" Type="http://schemas.openxmlformats.org/officeDocument/2006/relationships/image" Target="../media/image144.png"/><Relationship Id="rId110" Type="http://schemas.openxmlformats.org/officeDocument/2006/relationships/image" Target="../media/image167.png"/><Relationship Id="rId61" Type="http://schemas.openxmlformats.org/officeDocument/2006/relationships/image" Target="../media/image118.png"/><Relationship Id="rId82" Type="http://schemas.openxmlformats.org/officeDocument/2006/relationships/image" Target="../media/image139.png"/><Relationship Id="rId19" Type="http://schemas.openxmlformats.org/officeDocument/2006/relationships/image" Target="../media/image5.svg"/><Relationship Id="rId14" Type="http://schemas.openxmlformats.org/officeDocument/2006/relationships/image" Target="../media/image1.png"/><Relationship Id="rId30" Type="http://schemas.openxmlformats.org/officeDocument/2006/relationships/image" Target="../media/image90.png"/><Relationship Id="rId35" Type="http://schemas.openxmlformats.org/officeDocument/2006/relationships/image" Target="../media/image3.png"/><Relationship Id="rId56" Type="http://schemas.openxmlformats.org/officeDocument/2006/relationships/image" Target="../media/image113.png"/><Relationship Id="rId77" Type="http://schemas.openxmlformats.org/officeDocument/2006/relationships/image" Target="../media/image134.png"/><Relationship Id="rId100" Type="http://schemas.openxmlformats.org/officeDocument/2006/relationships/image" Target="../media/image157.png"/><Relationship Id="rId105" Type="http://schemas.openxmlformats.org/officeDocument/2006/relationships/image" Target="../media/image162.png"/><Relationship Id="rId8" Type="http://schemas.openxmlformats.org/officeDocument/2006/relationships/image" Target="../media/image72.png"/><Relationship Id="rId51" Type="http://schemas.openxmlformats.org/officeDocument/2006/relationships/image" Target="../media/image110.svg"/><Relationship Id="rId72" Type="http://schemas.openxmlformats.org/officeDocument/2006/relationships/image" Target="../media/image129.png"/><Relationship Id="rId93" Type="http://schemas.openxmlformats.org/officeDocument/2006/relationships/image" Target="../media/image150.png"/><Relationship Id="rId98" Type="http://schemas.openxmlformats.org/officeDocument/2006/relationships/image" Target="../media/image155.png"/><Relationship Id="rId3" Type="http://schemas.openxmlformats.org/officeDocument/2006/relationships/image" Target="../media/image67.png"/><Relationship Id="rId25" Type="http://schemas.openxmlformats.org/officeDocument/2006/relationships/image" Target="../media/image86.svg"/><Relationship Id="rId46" Type="http://schemas.openxmlformats.org/officeDocument/2006/relationships/image" Target="../media/image105.png"/><Relationship Id="rId67" Type="http://schemas.openxmlformats.org/officeDocument/2006/relationships/image" Target="../media/image124.png"/><Relationship Id="rId20" Type="http://schemas.openxmlformats.org/officeDocument/2006/relationships/image" Target="../media/image81.png"/><Relationship Id="rId41" Type="http://schemas.openxmlformats.org/officeDocument/2006/relationships/image" Target="../media/image100.svg"/><Relationship Id="rId62" Type="http://schemas.openxmlformats.org/officeDocument/2006/relationships/image" Target="../media/image119.png"/><Relationship Id="rId83" Type="http://schemas.openxmlformats.org/officeDocument/2006/relationships/image" Target="../media/image140.png"/><Relationship Id="rId88" Type="http://schemas.openxmlformats.org/officeDocument/2006/relationships/image" Target="../media/image145.png"/><Relationship Id="rId111" Type="http://schemas.openxmlformats.org/officeDocument/2006/relationships/image" Target="../media/image1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858AF-80C2-40C1-8675-49B411315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KS3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186C5-7C79-4F24-8E91-401E401FC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371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742992" y="7766771"/>
            <a:ext cx="1402154" cy="1246052"/>
          </a:xfrm>
          <a:prstGeom prst="blockArc">
            <a:avLst>
              <a:gd name="adj1" fmla="val 10794187"/>
              <a:gd name="adj2" fmla="val 156513"/>
              <a:gd name="adj3" fmla="val 2821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1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1371601" y="8732496"/>
            <a:ext cx="4546599" cy="3607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1">
              <a:latin typeface="Century Gothic"/>
            </a:endParaRPr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4632363" y="6632093"/>
            <a:ext cx="1554620" cy="1275961"/>
          </a:xfrm>
          <a:prstGeom prst="blockArc">
            <a:avLst>
              <a:gd name="adj1" fmla="val 10800009"/>
              <a:gd name="adj2" fmla="val 1572"/>
              <a:gd name="adj3" fmla="val 27649"/>
            </a:avLst>
          </a:prstGeom>
          <a:solidFill>
            <a:srgbClr val="FDC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1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1419746" y="7688720"/>
            <a:ext cx="4409713" cy="3491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1">
              <a:latin typeface="Century Gothic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1225551" y="6553199"/>
            <a:ext cx="4523132" cy="350073"/>
          </a:xfrm>
          <a:prstGeom prst="rect">
            <a:avLst/>
          </a:prstGeom>
          <a:solidFill>
            <a:srgbClr val="FDC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1">
              <a:latin typeface="Century Gothic"/>
            </a:endParaRPr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477365" y="5524727"/>
            <a:ext cx="1505214" cy="1251875"/>
          </a:xfrm>
          <a:prstGeom prst="blockArc">
            <a:avLst>
              <a:gd name="adj1" fmla="val 10532807"/>
              <a:gd name="adj2" fmla="val 263439"/>
              <a:gd name="adj3" fmla="val 28511"/>
            </a:avLst>
          </a:prstGeom>
          <a:solidFill>
            <a:srgbClr val="FDC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1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4582063" y="4315079"/>
            <a:ext cx="1560157" cy="1309607"/>
          </a:xfrm>
          <a:prstGeom prst="blockArc">
            <a:avLst>
              <a:gd name="adj1" fmla="val 10800000"/>
              <a:gd name="adj2" fmla="val 1517"/>
              <a:gd name="adj3" fmla="val 26435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1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1158480" y="5398060"/>
            <a:ext cx="3981157" cy="366567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FDC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1">
              <a:latin typeface="Century Gothic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800980" y="4190556"/>
            <a:ext cx="4621461" cy="3466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1">
              <a:latin typeface="Century Gothic"/>
            </a:endParaRPr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170768" y="3141322"/>
            <a:ext cx="1633491" cy="1226661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1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4891647" y="1867614"/>
            <a:ext cx="1589957" cy="1248969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1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935841" y="2943077"/>
            <a:ext cx="4812841" cy="33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1">
              <a:latin typeface="Century Gothic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159528" y="1638021"/>
            <a:ext cx="4918996" cy="3534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1" dirty="0">
              <a:latin typeface="Century Gothic"/>
            </a:endParaRPr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5400000">
            <a:off x="997941" y="90712"/>
            <a:ext cx="526978" cy="413286"/>
          </a:xfrm>
          <a:prstGeom prst="triangle">
            <a:avLst>
              <a:gd name="adj" fmla="val 4536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1" dirty="0">
              <a:latin typeface="Century Gothic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24381" y="7514971"/>
            <a:ext cx="813951" cy="833162"/>
            <a:chOff x="4940363" y="4811426"/>
            <a:chExt cx="682278" cy="732755"/>
          </a:xfrm>
        </p:grpSpPr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ACF0C630-75E2-F848-B9E5-7E5905E2C993}"/>
                </a:ext>
              </a:extLst>
            </p:cNvPr>
            <p:cNvSpPr/>
            <p:nvPr/>
          </p:nvSpPr>
          <p:spPr>
            <a:xfrm>
              <a:off x="4940363" y="4811426"/>
              <a:ext cx="682278" cy="732755"/>
            </a:xfrm>
            <a:prstGeom prst="ellipse">
              <a:avLst/>
            </a:prstGeom>
            <a:solidFill>
              <a:srgbClr val="FF66CC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1">
                <a:latin typeface="Century Gothic"/>
              </a:endParaRPr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37258FC4-E633-1F40-B961-0AFD7DEF4AD4}"/>
                </a:ext>
              </a:extLst>
            </p:cNvPr>
            <p:cNvSpPr/>
            <p:nvPr/>
          </p:nvSpPr>
          <p:spPr>
            <a:xfrm>
              <a:off x="5046889" y="4932643"/>
              <a:ext cx="472310" cy="5072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1">
                <a:latin typeface="Century Gothic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42C74E4-6C67-AB42-B00E-14010A9DAB4A}"/>
                </a:ext>
              </a:extLst>
            </p:cNvPr>
            <p:cNvSpPr txBox="1"/>
            <p:nvPr/>
          </p:nvSpPr>
          <p:spPr>
            <a:xfrm>
              <a:off x="5031470" y="4925005"/>
              <a:ext cx="472309" cy="19620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5" b="1" dirty="0">
                  <a:latin typeface="Century Gothic"/>
                </a:rPr>
                <a:t>YEAR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8E84878-B999-3E45-A62E-A5D9A1ABF6E1}"/>
                </a:ext>
              </a:extLst>
            </p:cNvPr>
            <p:cNvSpPr txBox="1"/>
            <p:nvPr/>
          </p:nvSpPr>
          <p:spPr>
            <a:xfrm>
              <a:off x="5045376" y="4944232"/>
              <a:ext cx="472309" cy="4459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95" b="1" dirty="0">
                  <a:latin typeface="Century Gothic"/>
                </a:rPr>
                <a:t>5</a:t>
              </a:r>
            </a:p>
          </p:txBody>
        </p:sp>
      </p:grpSp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5308541" y="8512436"/>
            <a:ext cx="710961" cy="73275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1">
              <a:latin typeface="Century Gothic"/>
            </a:endParaRPr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5404380" y="8625188"/>
            <a:ext cx="509117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1">
              <a:latin typeface="Century Gothic"/>
            </a:endParaRPr>
          </a:p>
        </p:txBody>
      </p: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 rot="5400000">
            <a:off x="2646525" y="8649496"/>
            <a:ext cx="220791" cy="12695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5430202" y="8688838"/>
            <a:ext cx="497686" cy="5070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95" b="1" dirty="0">
                <a:latin typeface="Century Gothic"/>
              </a:rPr>
              <a:t>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5398663" y="8677716"/>
            <a:ext cx="49216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b="1" dirty="0">
                <a:latin typeface="Century Gothic"/>
              </a:rPr>
              <a:t>YEAR</a:t>
            </a:r>
          </a:p>
        </p:txBody>
      </p:sp>
      <p:sp>
        <p:nvSpPr>
          <p:cNvPr id="574" name="Block Arc 573">
            <a:extLst>
              <a:ext uri="{FF2B5EF4-FFF2-40B4-BE49-F238E27FC236}">
                <a16:creationId xmlns:a16="http://schemas.microsoft.com/office/drawing/2014/main" id="{42DCC817-95A4-4F9E-B69E-5B3F826F1806}"/>
              </a:ext>
            </a:extLst>
          </p:cNvPr>
          <p:cNvSpPr/>
          <p:nvPr/>
        </p:nvSpPr>
        <p:spPr>
          <a:xfrm rot="16200000">
            <a:off x="209187" y="418046"/>
            <a:ext cx="1904980" cy="1205700"/>
          </a:xfrm>
          <a:prstGeom prst="blockArc">
            <a:avLst>
              <a:gd name="adj1" fmla="val 10799998"/>
              <a:gd name="adj2" fmla="val 156513"/>
              <a:gd name="adj3" fmla="val 2821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1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233" name="Oval 232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3467119" y="8512330"/>
            <a:ext cx="915171" cy="78098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b="1" dirty="0">
                <a:solidFill>
                  <a:schemeClr val="tx1"/>
                </a:solidFill>
                <a:latin typeface="Century Gothic"/>
              </a:rPr>
              <a:t>Assessment 1</a:t>
            </a:r>
          </a:p>
        </p:txBody>
      </p:sp>
      <p:sp>
        <p:nvSpPr>
          <p:cNvPr id="235" name="Oval 234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625534" y="8185817"/>
            <a:ext cx="975310" cy="68725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>
                <a:solidFill>
                  <a:schemeClr val="tx1"/>
                </a:solidFill>
                <a:latin typeface="Century Gothic"/>
              </a:rPr>
              <a:t>Assessment 2</a:t>
            </a:r>
          </a:p>
        </p:txBody>
      </p:sp>
      <p:sp>
        <p:nvSpPr>
          <p:cNvPr id="237" name="Oval 236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1983989" y="7484533"/>
            <a:ext cx="1149599" cy="68579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>
                <a:solidFill>
                  <a:schemeClr val="tx1"/>
                </a:solidFill>
                <a:latin typeface="Century Gothic"/>
              </a:rPr>
              <a:t>Assessment 3</a:t>
            </a:r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5054601" y="6143134"/>
            <a:ext cx="1020355" cy="867265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>
                <a:solidFill>
                  <a:schemeClr val="tx1"/>
                </a:solidFill>
                <a:latin typeface="Century Gothic"/>
              </a:rPr>
              <a:t>Assessment 1</a:t>
            </a:r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383039" y="5585611"/>
            <a:ext cx="706306" cy="674143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243" name="Oval 242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4752077" y="5192649"/>
            <a:ext cx="712250" cy="73275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1">
              <a:latin typeface="Century Gothic"/>
            </a:endParaRPr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4862316" y="5305401"/>
            <a:ext cx="488577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1">
              <a:latin typeface="Century Gothic"/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4862738" y="5369051"/>
            <a:ext cx="477607" cy="507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5" b="1" dirty="0">
                <a:latin typeface="Century Gothic"/>
              </a:rPr>
              <a:t>6</a:t>
            </a: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4856476" y="5338553"/>
            <a:ext cx="472309" cy="1962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75" b="1" dirty="0">
                <a:latin typeface="Century Gothic"/>
              </a:rPr>
              <a:t>YEAR</a:t>
            </a:r>
          </a:p>
        </p:txBody>
      </p: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 flipH="1" flipV="1">
            <a:off x="4616059" y="9052811"/>
            <a:ext cx="48920" cy="20685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 flipV="1">
            <a:off x="1435584" y="8942369"/>
            <a:ext cx="0" cy="26296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 rot="5400000">
            <a:off x="1276197" y="7529372"/>
            <a:ext cx="252638" cy="22171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Oval 295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381951" y="3948952"/>
            <a:ext cx="734503" cy="73275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1">
              <a:latin typeface="Century Gothic"/>
            </a:endParaRPr>
          </a:p>
        </p:txBody>
      </p:sp>
      <p:sp>
        <p:nvSpPr>
          <p:cNvPr id="297" name="Oval 296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482145" y="4053450"/>
            <a:ext cx="529612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1">
              <a:latin typeface="Century Gothic"/>
            </a:endParaRP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439968" y="4111973"/>
            <a:ext cx="613965" cy="5070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95" b="1" dirty="0">
                <a:latin typeface="Century Gothic"/>
              </a:rPr>
              <a:t>7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581990" y="1584239"/>
            <a:ext cx="734503" cy="732755"/>
            <a:chOff x="5153870" y="1140919"/>
            <a:chExt cx="734503" cy="732755"/>
          </a:xfrm>
        </p:grpSpPr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67D857C8-6DBF-1441-BED6-4FF1EB531C36}"/>
                </a:ext>
              </a:extLst>
            </p:cNvPr>
            <p:cNvSpPr/>
            <p:nvPr/>
          </p:nvSpPr>
          <p:spPr>
            <a:xfrm>
              <a:off x="5153870" y="1140919"/>
              <a:ext cx="734503" cy="73275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1">
                <a:latin typeface="Century Gothic"/>
              </a:endParaRPr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FA468CC4-DA3D-D04C-A0F3-908B66B1ED58}"/>
                </a:ext>
              </a:extLst>
            </p:cNvPr>
            <p:cNvSpPr/>
            <p:nvPr/>
          </p:nvSpPr>
          <p:spPr>
            <a:xfrm>
              <a:off x="5254626" y="1245131"/>
              <a:ext cx="529612" cy="5072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1">
                <a:latin typeface="Century Gothic"/>
              </a:endParaRPr>
            </a:p>
          </p:txBody>
        </p:sp>
        <p:sp>
          <p:nvSpPr>
            <p:cNvPr id="309" name="TextBox 308">
              <a:extLst>
                <a:ext uri="{FF2B5EF4-FFF2-40B4-BE49-F238E27FC236}">
                  <a16:creationId xmlns:a16="http://schemas.microsoft.com/office/drawing/2014/main" id="{B87A07DE-C984-5043-ABB4-D3D967D43357}"/>
                </a:ext>
              </a:extLst>
            </p:cNvPr>
            <p:cNvSpPr txBox="1"/>
            <p:nvPr/>
          </p:nvSpPr>
          <p:spPr>
            <a:xfrm>
              <a:off x="5212449" y="1303654"/>
              <a:ext cx="613965" cy="507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95" b="1" dirty="0">
                  <a:latin typeface="Century Gothic"/>
                </a:rPr>
                <a:t>11</a:t>
              </a:r>
            </a:p>
          </p:txBody>
        </p:sp>
        <p:sp>
          <p:nvSpPr>
            <p:cNvPr id="310" name="TextBox 309">
              <a:extLst>
                <a:ext uri="{FF2B5EF4-FFF2-40B4-BE49-F238E27FC236}">
                  <a16:creationId xmlns:a16="http://schemas.microsoft.com/office/drawing/2014/main" id="{2BE9DFE9-D2AE-C14C-AB63-41C6DF192559}"/>
                </a:ext>
              </a:extLst>
            </p:cNvPr>
            <p:cNvSpPr txBox="1"/>
            <p:nvPr/>
          </p:nvSpPr>
          <p:spPr>
            <a:xfrm>
              <a:off x="5270169" y="1264505"/>
              <a:ext cx="472309" cy="196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5" b="1" dirty="0">
                  <a:latin typeface="Century Gothic"/>
                </a:rPr>
                <a:t>YEAR</a:t>
              </a: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268767" y="5632634"/>
            <a:ext cx="801393" cy="4154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700" b="1" dirty="0">
              <a:latin typeface="Century Gothic"/>
            </a:endParaRPr>
          </a:p>
          <a:p>
            <a:pPr algn="ctr"/>
            <a:endParaRPr lang="en-GB" sz="700" b="1" dirty="0">
              <a:latin typeface="Century Gothic"/>
            </a:endParaRPr>
          </a:p>
          <a:p>
            <a:pPr algn="ctr"/>
            <a:r>
              <a:rPr lang="en-GB" sz="700" b="1" dirty="0">
                <a:latin typeface="Century Gothic"/>
              </a:rPr>
              <a:t>Assessment 3</a:t>
            </a:r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5340458" y="4586503"/>
            <a:ext cx="723489" cy="72038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329" name="TextBox 328"/>
          <p:cNvSpPr txBox="1"/>
          <p:nvPr/>
        </p:nvSpPr>
        <p:spPr>
          <a:xfrm>
            <a:off x="5325534" y="4783666"/>
            <a:ext cx="753534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00" b="1" dirty="0">
                <a:latin typeface="Century Gothic"/>
              </a:rPr>
              <a:t>Assessment 1</a:t>
            </a:r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2370024" y="3966198"/>
            <a:ext cx="723489" cy="72038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4272196" y="3989314"/>
            <a:ext cx="723489" cy="72038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333" name="TextBox 332"/>
          <p:cNvSpPr txBox="1"/>
          <p:nvPr/>
        </p:nvSpPr>
        <p:spPr>
          <a:xfrm>
            <a:off x="2383278" y="4156487"/>
            <a:ext cx="728016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00" b="1" dirty="0">
                <a:latin typeface="Century Gothic"/>
              </a:rPr>
              <a:t>Assessment 3</a:t>
            </a:r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106848" y="3178884"/>
            <a:ext cx="838607" cy="72038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>
                <a:solidFill>
                  <a:schemeClr val="tx1"/>
                </a:solidFill>
                <a:latin typeface="Century Gothic"/>
              </a:rPr>
              <a:t>Intro to science </a:t>
            </a:r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3015422" y="2720957"/>
            <a:ext cx="938717" cy="72038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>
                <a:solidFill>
                  <a:schemeClr val="tx1"/>
                </a:solidFill>
                <a:latin typeface="Century Gothic"/>
              </a:rPr>
              <a:t>Mid term assessments</a:t>
            </a:r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5351467" y="2740772"/>
            <a:ext cx="723489" cy="72038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>
                <a:solidFill>
                  <a:schemeClr val="tx1"/>
                </a:solidFill>
                <a:latin typeface="Century Gothic"/>
              </a:rPr>
              <a:t>Energy &amp; waves</a:t>
            </a:r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4771693" y="1470357"/>
            <a:ext cx="723489" cy="72038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1741974" y="1669888"/>
            <a:ext cx="723489" cy="53969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204273" y="165203"/>
            <a:ext cx="723489" cy="72038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341" name="TextBox 340"/>
          <p:cNvSpPr txBox="1"/>
          <p:nvPr/>
        </p:nvSpPr>
        <p:spPr>
          <a:xfrm>
            <a:off x="4724400" y="1642533"/>
            <a:ext cx="7875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b="1" dirty="0">
                <a:latin typeface="Century Gothic"/>
              </a:rPr>
              <a:t>Component 2 Practical exam</a:t>
            </a:r>
          </a:p>
        </p:txBody>
      </p:sp>
      <p:sp>
        <p:nvSpPr>
          <p:cNvPr id="342" name="TextBox 341"/>
          <p:cNvSpPr txBox="1"/>
          <p:nvPr/>
        </p:nvSpPr>
        <p:spPr>
          <a:xfrm>
            <a:off x="1773630" y="1595524"/>
            <a:ext cx="578751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700" b="1" dirty="0">
              <a:latin typeface="Century Gothic"/>
            </a:endParaRPr>
          </a:p>
          <a:p>
            <a:pPr algn="ctr"/>
            <a:endParaRPr lang="en-GB" sz="700" b="1" dirty="0">
              <a:latin typeface="Century Gothic"/>
            </a:endParaRPr>
          </a:p>
          <a:p>
            <a:pPr algn="ctr"/>
            <a:r>
              <a:rPr lang="en-GB" sz="700" b="1" dirty="0">
                <a:latin typeface="Century Gothic"/>
              </a:rPr>
              <a:t>End of year test 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268" y="3285066"/>
            <a:ext cx="795866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800" b="1" dirty="0">
              <a:latin typeface="Century Gothic"/>
            </a:endParaRPr>
          </a:p>
          <a:p>
            <a:pPr algn="ctr"/>
            <a:endParaRPr lang="en-US" sz="800" b="1" dirty="0">
              <a:latin typeface="Century Gothic"/>
            </a:endParaRPr>
          </a:p>
          <a:p>
            <a:pPr algn="ctr"/>
            <a:endParaRPr lang="en-US" sz="800" b="1" dirty="0">
              <a:latin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93600" y="2911872"/>
            <a:ext cx="869859" cy="16178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800" b="1" dirty="0">
              <a:latin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0" y="2914650"/>
            <a:ext cx="7747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700" b="1" dirty="0">
              <a:latin typeface="Century Gothic"/>
            </a:endParaRPr>
          </a:p>
          <a:p>
            <a:pPr algn="ctr"/>
            <a:endParaRPr lang="en-US" sz="700" b="1" dirty="0">
              <a:latin typeface="Century Gothic"/>
            </a:endParaRPr>
          </a:p>
          <a:p>
            <a:pPr algn="ctr"/>
            <a:endParaRPr lang="en-US" sz="700" b="1" dirty="0">
              <a:latin typeface="Century Gothic"/>
            </a:endParaRP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 flipH="1">
            <a:off x="6037419" y="7184435"/>
            <a:ext cx="171054" cy="2836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>
            <a:off x="3642975" y="6206656"/>
            <a:ext cx="17026" cy="41877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>
            <a:off x="2868901" y="5127119"/>
            <a:ext cx="130161" cy="51416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 flipH="1" flipV="1">
            <a:off x="4941770" y="3199232"/>
            <a:ext cx="180778" cy="20013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204273" y="308039"/>
            <a:ext cx="735288" cy="5078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900" b="1" dirty="0">
                <a:latin typeface="Century Gothic"/>
              </a:rPr>
              <a:t>Move to year 9 pre GCSE</a:t>
            </a:r>
          </a:p>
        </p:txBody>
      </p: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309261" y="3260687"/>
            <a:ext cx="230653" cy="437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 flipH="1">
            <a:off x="1827899" y="2753400"/>
            <a:ext cx="14002" cy="33463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 flipH="1">
            <a:off x="900334" y="2752754"/>
            <a:ext cx="617" cy="29440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>
            <a:off x="2530231" y="2777117"/>
            <a:ext cx="0" cy="32157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 rot="16200000" flipH="1">
            <a:off x="3984477" y="2852980"/>
            <a:ext cx="175357" cy="1300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 flipH="1">
            <a:off x="5581994" y="852062"/>
            <a:ext cx="247465" cy="93741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 flipH="1">
            <a:off x="4186965" y="1672067"/>
            <a:ext cx="2139" cy="30327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>
            <a:off x="2999345" y="1160416"/>
            <a:ext cx="159397" cy="58308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  <a:stCxn id="327" idx="2"/>
          </p:cNvCxnSpPr>
          <p:nvPr/>
        </p:nvCxnSpPr>
        <p:spPr>
          <a:xfrm>
            <a:off x="2312100" y="1450663"/>
            <a:ext cx="323509" cy="25663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" name="TextBox 330"/>
          <p:cNvSpPr txBox="1"/>
          <p:nvPr/>
        </p:nvSpPr>
        <p:spPr>
          <a:xfrm>
            <a:off x="4269932" y="4106515"/>
            <a:ext cx="728016" cy="4154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700" b="1" dirty="0">
              <a:latin typeface="Century Gothic"/>
            </a:endParaRPr>
          </a:p>
          <a:p>
            <a:pPr algn="ctr"/>
            <a:r>
              <a:rPr lang="en-GB" sz="700" b="1" dirty="0">
                <a:latin typeface="Century Gothic"/>
              </a:rPr>
              <a:t>Assessment 2</a:t>
            </a:r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 rot="10800000" flipV="1">
            <a:off x="5791200" y="4191000"/>
            <a:ext cx="241302" cy="1778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>
            <a:off x="3924599" y="7417202"/>
            <a:ext cx="122601" cy="50230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TextBox 217">
            <a:extLst>
              <a:ext uri="{FF2B5EF4-FFF2-40B4-BE49-F238E27FC236}">
                <a16:creationId xmlns:a16="http://schemas.microsoft.com/office/drawing/2014/main" id="{072D6B6F-C480-48A8-81BA-C93286A056C4}"/>
              </a:ext>
            </a:extLst>
          </p:cNvPr>
          <p:cNvSpPr txBox="1"/>
          <p:nvPr/>
        </p:nvSpPr>
        <p:spPr>
          <a:xfrm>
            <a:off x="1391950" y="-25976"/>
            <a:ext cx="4079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Science KS2 –KS3 </a:t>
            </a:r>
            <a:endParaRPr lang="en-US" sz="2400" dirty="0">
              <a:latin typeface="Century Gothic"/>
            </a:endParaRPr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2191177" y="6244570"/>
            <a:ext cx="943173" cy="83577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>
                <a:solidFill>
                  <a:schemeClr val="tx1"/>
                </a:solidFill>
                <a:latin typeface="Century Gothic"/>
              </a:rPr>
              <a:t>Assessment 2</a:t>
            </a: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072D6B6F-C480-48A8-81BA-C93286A056C4}"/>
              </a:ext>
            </a:extLst>
          </p:cNvPr>
          <p:cNvSpPr txBox="1"/>
          <p:nvPr/>
        </p:nvSpPr>
        <p:spPr>
          <a:xfrm>
            <a:off x="2615929" y="4839324"/>
            <a:ext cx="1145709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Century Gothic"/>
              </a:rPr>
              <a:t>Electricity and sound</a:t>
            </a:r>
            <a:endParaRPr lang="en-US" sz="600" b="1" dirty="0">
              <a:latin typeface="Century Gothic"/>
            </a:endParaRP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072D6B6F-C480-48A8-81BA-C93286A056C4}"/>
              </a:ext>
            </a:extLst>
          </p:cNvPr>
          <p:cNvSpPr txBox="1"/>
          <p:nvPr/>
        </p:nvSpPr>
        <p:spPr>
          <a:xfrm>
            <a:off x="3280574" y="5909632"/>
            <a:ext cx="71649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Century Gothic"/>
              </a:rPr>
              <a:t>States of matter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072D6B6F-C480-48A8-81BA-C93286A056C4}"/>
              </a:ext>
            </a:extLst>
          </p:cNvPr>
          <p:cNvSpPr txBox="1"/>
          <p:nvPr/>
        </p:nvSpPr>
        <p:spPr>
          <a:xfrm>
            <a:off x="6031592" y="6723071"/>
            <a:ext cx="840909" cy="5539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600" b="1" dirty="0">
              <a:latin typeface="Century Gothic"/>
            </a:endParaRPr>
          </a:p>
          <a:p>
            <a:pPr algn="ctr"/>
            <a:r>
              <a:rPr lang="en-US" sz="800" dirty="0">
                <a:latin typeface="Century Gothic"/>
              </a:rPr>
              <a:t>Living things &amp; their habitats</a:t>
            </a: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072D6B6F-C480-48A8-81BA-C93286A056C4}"/>
              </a:ext>
            </a:extLst>
          </p:cNvPr>
          <p:cNvSpPr txBox="1"/>
          <p:nvPr/>
        </p:nvSpPr>
        <p:spPr>
          <a:xfrm>
            <a:off x="3557289" y="7140821"/>
            <a:ext cx="118167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Century Gothic"/>
              </a:rPr>
              <a:t>Electricity and sound</a:t>
            </a: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072D6B6F-C480-48A8-81BA-C93286A056C4}"/>
              </a:ext>
            </a:extLst>
          </p:cNvPr>
          <p:cNvSpPr txBox="1"/>
          <p:nvPr/>
        </p:nvSpPr>
        <p:spPr>
          <a:xfrm>
            <a:off x="863600" y="3352800"/>
            <a:ext cx="891711" cy="3847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900" dirty="0">
              <a:latin typeface="Century Gothic"/>
            </a:endParaRPr>
          </a:p>
          <a:p>
            <a:pPr algn="ctr"/>
            <a:r>
              <a:rPr lang="en-US" sz="1000" b="1" dirty="0">
                <a:latin typeface="Century Gothic"/>
              </a:rPr>
              <a:t>Matter</a:t>
            </a: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072D6B6F-C480-48A8-81BA-C93286A056C4}"/>
              </a:ext>
            </a:extLst>
          </p:cNvPr>
          <p:cNvSpPr txBox="1"/>
          <p:nvPr/>
        </p:nvSpPr>
        <p:spPr>
          <a:xfrm>
            <a:off x="730906" y="2546635"/>
            <a:ext cx="542992" cy="2154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Century Gothic"/>
              </a:rPr>
              <a:t>Forces</a:t>
            </a: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072D6B6F-C480-48A8-81BA-C93286A056C4}"/>
              </a:ext>
            </a:extLst>
          </p:cNvPr>
          <p:cNvSpPr txBox="1"/>
          <p:nvPr/>
        </p:nvSpPr>
        <p:spPr>
          <a:xfrm>
            <a:off x="2479528" y="2183867"/>
            <a:ext cx="833991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Century Gothic"/>
              </a:rPr>
              <a:t>Reaction ( Acids/alkalis, non metals &amp; metals</a:t>
            </a: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072D6B6F-C480-48A8-81BA-C93286A056C4}"/>
              </a:ext>
            </a:extLst>
          </p:cNvPr>
          <p:cNvSpPr txBox="1"/>
          <p:nvPr/>
        </p:nvSpPr>
        <p:spPr>
          <a:xfrm>
            <a:off x="1398449" y="2291573"/>
            <a:ext cx="993197" cy="2154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" b="1" dirty="0">
                <a:latin typeface="Century Gothic"/>
              </a:rPr>
              <a:t>Organisms</a:t>
            </a:r>
          </a:p>
          <a:p>
            <a:pPr algn="ctr"/>
            <a:r>
              <a:rPr lang="en-US" sz="400" b="1" dirty="0">
                <a:latin typeface="Century Gothic"/>
              </a:rPr>
              <a:t> ( movement and cells)</a:t>
            </a: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072D6B6F-C480-48A8-81BA-C93286A056C4}"/>
              </a:ext>
            </a:extLst>
          </p:cNvPr>
          <p:cNvSpPr txBox="1"/>
          <p:nvPr/>
        </p:nvSpPr>
        <p:spPr>
          <a:xfrm>
            <a:off x="3508551" y="2149754"/>
            <a:ext cx="1090222" cy="5078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Century Gothic"/>
              </a:rPr>
              <a:t>Electromagnets (resistance &amp; current</a:t>
            </a:r>
            <a:endParaRPr lang="en-US" sz="600" dirty="0">
              <a:latin typeface="Century Gothic"/>
            </a:endParaRP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072D6B6F-C480-48A8-81BA-C93286A056C4}"/>
              </a:ext>
            </a:extLst>
          </p:cNvPr>
          <p:cNvSpPr txBox="1"/>
          <p:nvPr/>
        </p:nvSpPr>
        <p:spPr>
          <a:xfrm>
            <a:off x="5471269" y="360278"/>
            <a:ext cx="81280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latin typeface="Century Gothic"/>
              </a:rPr>
              <a:t>Organisms ( breathing &amp; digestion)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072D6B6F-C480-48A8-81BA-C93286A056C4}"/>
              </a:ext>
            </a:extLst>
          </p:cNvPr>
          <p:cNvSpPr txBox="1"/>
          <p:nvPr/>
        </p:nvSpPr>
        <p:spPr>
          <a:xfrm>
            <a:off x="3936338" y="1058622"/>
            <a:ext cx="891711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600" dirty="0">
              <a:latin typeface="Century Gothic"/>
            </a:endParaRPr>
          </a:p>
          <a:p>
            <a:pPr algn="ctr"/>
            <a:r>
              <a:rPr lang="en-US" sz="600" dirty="0">
                <a:latin typeface="Century Gothic"/>
              </a:rPr>
              <a:t>Earth ( climate)</a:t>
            </a:r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072D6B6F-C480-48A8-81BA-C93286A056C4}"/>
              </a:ext>
            </a:extLst>
          </p:cNvPr>
          <p:cNvSpPr txBox="1"/>
          <p:nvPr/>
        </p:nvSpPr>
        <p:spPr>
          <a:xfrm>
            <a:off x="2139486" y="878342"/>
            <a:ext cx="1050219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latin typeface="Century Gothic"/>
              </a:rPr>
              <a:t>Ecosystem</a:t>
            </a:r>
          </a:p>
          <a:p>
            <a:pPr algn="ctr"/>
            <a:r>
              <a:rPr lang="en-US" sz="600" b="1" dirty="0">
                <a:latin typeface="Century Gothic"/>
              </a:rPr>
              <a:t> ( photosynthesis)</a:t>
            </a:r>
          </a:p>
        </p:txBody>
      </p:sp>
      <p:sp>
        <p:nvSpPr>
          <p:cNvPr id="327" name="TextBox 326">
            <a:extLst>
              <a:ext uri="{FF2B5EF4-FFF2-40B4-BE49-F238E27FC236}">
                <a16:creationId xmlns:a16="http://schemas.microsoft.com/office/drawing/2014/main" id="{072D6B6F-C480-48A8-81BA-C93286A056C4}"/>
              </a:ext>
            </a:extLst>
          </p:cNvPr>
          <p:cNvSpPr txBox="1"/>
          <p:nvPr/>
        </p:nvSpPr>
        <p:spPr>
          <a:xfrm>
            <a:off x="1887045" y="1173664"/>
            <a:ext cx="850109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latin typeface="Century Gothic"/>
              </a:rPr>
              <a:t>Matter (elements, periodic  table)</a:t>
            </a:r>
          </a:p>
        </p:txBody>
      </p:sp>
      <p:sp>
        <p:nvSpPr>
          <p:cNvPr id="346" name="TextBox 345">
            <a:extLst>
              <a:ext uri="{FF2B5EF4-FFF2-40B4-BE49-F238E27FC236}">
                <a16:creationId xmlns:a16="http://schemas.microsoft.com/office/drawing/2014/main" id="{072D6B6F-C480-48A8-81BA-C93286A056C4}"/>
              </a:ext>
            </a:extLst>
          </p:cNvPr>
          <p:cNvSpPr txBox="1"/>
          <p:nvPr/>
        </p:nvSpPr>
        <p:spPr>
          <a:xfrm>
            <a:off x="5143343" y="3363532"/>
            <a:ext cx="647855" cy="5539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600" b="1" dirty="0">
              <a:latin typeface="Century Gothic"/>
            </a:endParaRPr>
          </a:p>
          <a:p>
            <a:pPr algn="ctr"/>
            <a:r>
              <a:rPr lang="en-US" sz="600" b="1" dirty="0">
                <a:latin typeface="Century Gothic"/>
              </a:rPr>
              <a:t>Genes ( human reproduction)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AF3C1634-8AB8-4465-A66F-510CDFE5404D}"/>
              </a:ext>
            </a:extLst>
          </p:cNvPr>
          <p:cNvGrpSpPr/>
          <p:nvPr/>
        </p:nvGrpSpPr>
        <p:grpSpPr>
          <a:xfrm>
            <a:off x="5588335" y="1553236"/>
            <a:ext cx="734503" cy="732755"/>
            <a:chOff x="5153870" y="1140919"/>
            <a:chExt cx="734503" cy="732755"/>
          </a:xfrm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2D51D049-CBB9-4DEC-8672-9C3367C2F434}"/>
                </a:ext>
              </a:extLst>
            </p:cNvPr>
            <p:cNvSpPr/>
            <p:nvPr/>
          </p:nvSpPr>
          <p:spPr>
            <a:xfrm>
              <a:off x="5153870" y="1140919"/>
              <a:ext cx="734503" cy="73275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1">
                <a:latin typeface="Century Gothic"/>
              </a:endParaRP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3DFBB182-CCF4-4074-B301-F5DC9229EF7F}"/>
                </a:ext>
              </a:extLst>
            </p:cNvPr>
            <p:cNvSpPr/>
            <p:nvPr/>
          </p:nvSpPr>
          <p:spPr>
            <a:xfrm>
              <a:off x="5254626" y="1245131"/>
              <a:ext cx="529612" cy="5072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1">
                <a:latin typeface="Century Gothic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678DE218-E0F3-4675-9132-58729AB17746}"/>
                </a:ext>
              </a:extLst>
            </p:cNvPr>
            <p:cNvSpPr txBox="1"/>
            <p:nvPr/>
          </p:nvSpPr>
          <p:spPr>
            <a:xfrm>
              <a:off x="5212449" y="1303654"/>
              <a:ext cx="613965" cy="50706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95" b="1" dirty="0">
                  <a:latin typeface="Century Gothic"/>
                </a:rPr>
                <a:t>8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FC74753E-6F92-4240-A519-BEBDD06EA612}"/>
                </a:ext>
              </a:extLst>
            </p:cNvPr>
            <p:cNvSpPr txBox="1"/>
            <p:nvPr/>
          </p:nvSpPr>
          <p:spPr>
            <a:xfrm>
              <a:off x="5270169" y="1264505"/>
              <a:ext cx="472309" cy="19620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5" b="1" dirty="0">
                  <a:latin typeface="Century Gothic"/>
                </a:rPr>
                <a:t>YEAR</a:t>
              </a:r>
            </a:p>
          </p:txBody>
        </p:sp>
      </p:grpSp>
      <p:sp>
        <p:nvSpPr>
          <p:cNvPr id="146" name="Oval 145">
            <a:extLst>
              <a:ext uri="{FF2B5EF4-FFF2-40B4-BE49-F238E27FC236}">
                <a16:creationId xmlns:a16="http://schemas.microsoft.com/office/drawing/2014/main" id="{13647479-13F0-4AE2-AAEB-4960AD147341}"/>
              </a:ext>
            </a:extLst>
          </p:cNvPr>
          <p:cNvSpPr/>
          <p:nvPr/>
        </p:nvSpPr>
        <p:spPr>
          <a:xfrm>
            <a:off x="4760082" y="1457748"/>
            <a:ext cx="723489" cy="72038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>
                <a:solidFill>
                  <a:schemeClr val="tx1"/>
                </a:solidFill>
                <a:latin typeface="Century Gothic"/>
              </a:rPr>
              <a:t>Mid term assessments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38CB4615-7975-4749-8B56-816848C233F6}"/>
              </a:ext>
            </a:extLst>
          </p:cNvPr>
          <p:cNvSpPr/>
          <p:nvPr/>
        </p:nvSpPr>
        <p:spPr>
          <a:xfrm>
            <a:off x="5340345" y="2883647"/>
            <a:ext cx="774700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700" b="1" dirty="0">
              <a:latin typeface="Century Gothic"/>
            </a:endParaRPr>
          </a:p>
          <a:p>
            <a:pPr algn="ctr"/>
            <a:endParaRPr lang="en-US" sz="700" b="1" dirty="0">
              <a:latin typeface="Century Gothic"/>
            </a:endParaRPr>
          </a:p>
          <a:p>
            <a:pPr algn="ctr"/>
            <a:endParaRPr lang="en-US" sz="700" b="1" dirty="0">
              <a:latin typeface="Century Gothic"/>
            </a:endParaRPr>
          </a:p>
          <a:p>
            <a:pPr algn="ctr"/>
            <a:endParaRPr lang="en-US" sz="700" b="1" dirty="0">
              <a:latin typeface="Century Gothic"/>
            </a:endParaRPr>
          </a:p>
        </p:txBody>
      </p: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52AF6E2F-AE65-42C6-971D-5F6D76FD5BAF}"/>
              </a:ext>
            </a:extLst>
          </p:cNvPr>
          <p:cNvCxnSpPr>
            <a:cxnSpLocks/>
          </p:cNvCxnSpPr>
          <p:nvPr/>
        </p:nvCxnSpPr>
        <p:spPr>
          <a:xfrm>
            <a:off x="4048933" y="3142573"/>
            <a:ext cx="119864" cy="22218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B014D55A-36F5-4E83-B29F-521816F59FCA}"/>
              </a:ext>
            </a:extLst>
          </p:cNvPr>
          <p:cNvSpPr txBox="1"/>
          <p:nvPr/>
        </p:nvSpPr>
        <p:spPr>
          <a:xfrm>
            <a:off x="4090082" y="3350981"/>
            <a:ext cx="863600" cy="2308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Century Gothic"/>
              </a:rPr>
              <a:t>Ecosystems</a:t>
            </a: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B56B3B98-8952-4CAC-A426-A61DCD6BC244}"/>
              </a:ext>
            </a:extLst>
          </p:cNvPr>
          <p:cNvCxnSpPr>
            <a:cxnSpLocks/>
          </p:cNvCxnSpPr>
          <p:nvPr/>
        </p:nvCxnSpPr>
        <p:spPr>
          <a:xfrm flipH="1">
            <a:off x="4795512" y="2692955"/>
            <a:ext cx="212214" cy="35547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>
            <a:extLst>
              <a:ext uri="{FF2B5EF4-FFF2-40B4-BE49-F238E27FC236}">
                <a16:creationId xmlns:a16="http://schemas.microsoft.com/office/drawing/2014/main" id="{11DE6D29-2546-4D62-A310-2A66E7419B6F}"/>
              </a:ext>
            </a:extLst>
          </p:cNvPr>
          <p:cNvSpPr txBox="1"/>
          <p:nvPr/>
        </p:nvSpPr>
        <p:spPr>
          <a:xfrm>
            <a:off x="4782969" y="2352567"/>
            <a:ext cx="71113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Century Gothic"/>
              </a:rPr>
              <a:t>Earths structure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6C5DF789-0AF7-4B33-836D-D6BCBE03D6C8}"/>
              </a:ext>
            </a:extLst>
          </p:cNvPr>
          <p:cNvSpPr txBox="1"/>
          <p:nvPr/>
        </p:nvSpPr>
        <p:spPr>
          <a:xfrm>
            <a:off x="6244978" y="2277620"/>
            <a:ext cx="585981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latin typeface="Century Gothic"/>
              </a:rPr>
              <a:t>‘</a:t>
            </a:r>
          </a:p>
          <a:p>
            <a:pPr algn="ctr"/>
            <a:endParaRPr lang="en-US" sz="600" b="1" dirty="0">
              <a:latin typeface="Century Gothic"/>
            </a:endParaRPr>
          </a:p>
          <a:p>
            <a:pPr algn="ctr"/>
            <a:r>
              <a:rPr lang="en-US" sz="700" dirty="0">
                <a:latin typeface="Century Gothic"/>
              </a:rPr>
              <a:t>Forces ( contact forces, pressure)</a:t>
            </a:r>
          </a:p>
        </p:txBody>
      </p: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3BC80641-E63A-4C86-BACF-1C76B96E9F97}"/>
              </a:ext>
            </a:extLst>
          </p:cNvPr>
          <p:cNvCxnSpPr>
            <a:cxnSpLocks/>
          </p:cNvCxnSpPr>
          <p:nvPr/>
        </p:nvCxnSpPr>
        <p:spPr>
          <a:xfrm rot="10800000" flipV="1">
            <a:off x="6049947" y="2465719"/>
            <a:ext cx="241302" cy="1778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4" name="Graphic 133" descr="DNA">
            <a:extLst>
              <a:ext uri="{FF2B5EF4-FFF2-40B4-BE49-F238E27FC236}">
                <a16:creationId xmlns:a16="http://schemas.microsoft.com/office/drawing/2014/main" id="{03A47BE3-55EC-4C38-91BA-10DD32AF91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44128">
            <a:off x="5060068" y="3946904"/>
            <a:ext cx="387433" cy="420576"/>
          </a:xfrm>
          <a:prstGeom prst="rect">
            <a:avLst/>
          </a:prstGeom>
        </p:spPr>
      </p:pic>
      <p:sp>
        <p:nvSpPr>
          <p:cNvPr id="150" name="TextBox 149">
            <a:extLst>
              <a:ext uri="{FF2B5EF4-FFF2-40B4-BE49-F238E27FC236}">
                <a16:creationId xmlns:a16="http://schemas.microsoft.com/office/drawing/2014/main" id="{3E999E9D-0495-4DCF-9013-7732222B5BD1}"/>
              </a:ext>
            </a:extLst>
          </p:cNvPr>
          <p:cNvSpPr txBox="1"/>
          <p:nvPr/>
        </p:nvSpPr>
        <p:spPr>
          <a:xfrm>
            <a:off x="4453647" y="563637"/>
            <a:ext cx="973690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Century Gothic"/>
              </a:rPr>
              <a:t>Waves ( effects &amp; properties)</a:t>
            </a: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89EB6379-1C37-48E8-851F-580FF6228E48}"/>
              </a:ext>
            </a:extLst>
          </p:cNvPr>
          <p:cNvCxnSpPr>
            <a:cxnSpLocks/>
          </p:cNvCxnSpPr>
          <p:nvPr/>
        </p:nvCxnSpPr>
        <p:spPr>
          <a:xfrm flipH="1">
            <a:off x="4678151" y="922545"/>
            <a:ext cx="438685" cy="79638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9482C611-AEB8-4DEA-9F20-E5C89FD23276}"/>
              </a:ext>
            </a:extLst>
          </p:cNvPr>
          <p:cNvCxnSpPr>
            <a:cxnSpLocks/>
          </p:cNvCxnSpPr>
          <p:nvPr/>
        </p:nvCxnSpPr>
        <p:spPr>
          <a:xfrm>
            <a:off x="3316846" y="906667"/>
            <a:ext cx="3205" cy="94915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id="{E6C2FBD6-DAFB-4332-AAE1-7409FC66595B}"/>
              </a:ext>
            </a:extLst>
          </p:cNvPr>
          <p:cNvSpPr txBox="1"/>
          <p:nvPr/>
        </p:nvSpPr>
        <p:spPr>
          <a:xfrm>
            <a:off x="3279199" y="577572"/>
            <a:ext cx="865453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600" b="1" dirty="0">
              <a:latin typeface="Century Gothic"/>
            </a:endParaRPr>
          </a:p>
          <a:p>
            <a:pPr algn="ctr"/>
            <a:r>
              <a:rPr lang="en-US" sz="700" dirty="0">
                <a:latin typeface="Century Gothic"/>
              </a:rPr>
              <a:t>Electromagnet( magnetism)</a:t>
            </a:r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6D3D9C1F-ABB9-4C0F-8E7F-A6E5ED4480FC}"/>
              </a:ext>
            </a:extLst>
          </p:cNvPr>
          <p:cNvCxnSpPr>
            <a:cxnSpLocks/>
          </p:cNvCxnSpPr>
          <p:nvPr/>
        </p:nvCxnSpPr>
        <p:spPr>
          <a:xfrm flipH="1">
            <a:off x="1660958" y="1123107"/>
            <a:ext cx="180563" cy="52616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629E5843-2D50-4505-A61A-784F96A49A73}"/>
              </a:ext>
            </a:extLst>
          </p:cNvPr>
          <p:cNvSpPr txBox="1"/>
          <p:nvPr/>
        </p:nvSpPr>
        <p:spPr>
          <a:xfrm>
            <a:off x="1346199" y="783617"/>
            <a:ext cx="73766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latin typeface="Century Gothic"/>
              </a:rPr>
              <a:t>Energy 9 work, heating and cooling)</a:t>
            </a:r>
          </a:p>
        </p:txBody>
      </p: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62E298C6-B6D1-42F0-A000-A448CA03072B}"/>
              </a:ext>
            </a:extLst>
          </p:cNvPr>
          <p:cNvCxnSpPr>
            <a:cxnSpLocks/>
          </p:cNvCxnSpPr>
          <p:nvPr/>
        </p:nvCxnSpPr>
        <p:spPr>
          <a:xfrm flipV="1">
            <a:off x="982134" y="1752181"/>
            <a:ext cx="530051" cy="21188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97CE4924-1BE9-4DC5-AED0-DE2865BA26E6}"/>
              </a:ext>
            </a:extLst>
          </p:cNvPr>
          <p:cNvSpPr txBox="1"/>
          <p:nvPr/>
        </p:nvSpPr>
        <p:spPr>
          <a:xfrm>
            <a:off x="55160" y="1870580"/>
            <a:ext cx="91945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latin typeface="Century Gothic"/>
              </a:rPr>
              <a:t>Reactions (types of reaction, chemical energy)</a:t>
            </a: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AFD25C07-7681-4EBD-96C3-27210383AEBA}"/>
              </a:ext>
            </a:extLst>
          </p:cNvPr>
          <p:cNvCxnSpPr>
            <a:cxnSpLocks/>
          </p:cNvCxnSpPr>
          <p:nvPr/>
        </p:nvCxnSpPr>
        <p:spPr>
          <a:xfrm flipH="1">
            <a:off x="5686586" y="5580477"/>
            <a:ext cx="314164" cy="2512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18288343-01C3-4C74-AF61-3E734A6530F0}"/>
              </a:ext>
            </a:extLst>
          </p:cNvPr>
          <p:cNvCxnSpPr>
            <a:cxnSpLocks/>
          </p:cNvCxnSpPr>
          <p:nvPr/>
        </p:nvCxnSpPr>
        <p:spPr>
          <a:xfrm flipH="1">
            <a:off x="6074956" y="5048815"/>
            <a:ext cx="314164" cy="2512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0AEA59AA-2D5C-4A96-9996-E4ED7BF00FE3}"/>
              </a:ext>
            </a:extLst>
          </p:cNvPr>
          <p:cNvSpPr txBox="1"/>
          <p:nvPr/>
        </p:nvSpPr>
        <p:spPr>
          <a:xfrm>
            <a:off x="2465463" y="8209926"/>
            <a:ext cx="585981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Century Gothic"/>
              </a:rPr>
              <a:t>States of matter </a:t>
            </a:r>
            <a:endParaRPr lang="en-US" sz="600" b="1" dirty="0">
              <a:latin typeface="Century Gothic"/>
            </a:endParaRPr>
          </a:p>
        </p:txBody>
      </p: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CEFF174B-045E-49D1-BE9F-AA2ABE98EA10}"/>
              </a:ext>
            </a:extLst>
          </p:cNvPr>
          <p:cNvCxnSpPr>
            <a:cxnSpLocks/>
          </p:cNvCxnSpPr>
          <p:nvPr/>
        </p:nvCxnSpPr>
        <p:spPr>
          <a:xfrm flipH="1">
            <a:off x="3749376" y="4005669"/>
            <a:ext cx="8172" cy="34910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9D26BCB4-4F26-4FE2-9F1E-8FEE88FE9FBE}"/>
              </a:ext>
            </a:extLst>
          </p:cNvPr>
          <p:cNvCxnSpPr>
            <a:cxnSpLocks/>
          </p:cNvCxnSpPr>
          <p:nvPr/>
        </p:nvCxnSpPr>
        <p:spPr>
          <a:xfrm>
            <a:off x="1481427" y="6337582"/>
            <a:ext cx="19048" cy="25820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174">
            <a:extLst>
              <a:ext uri="{FF2B5EF4-FFF2-40B4-BE49-F238E27FC236}">
                <a16:creationId xmlns:a16="http://schemas.microsoft.com/office/drawing/2014/main" id="{D9659108-A0B1-4DEB-803A-0F76A4E3B7C0}"/>
              </a:ext>
            </a:extLst>
          </p:cNvPr>
          <p:cNvSpPr txBox="1"/>
          <p:nvPr/>
        </p:nvSpPr>
        <p:spPr>
          <a:xfrm>
            <a:off x="1250546" y="5840383"/>
            <a:ext cx="716493" cy="5078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Century Gothic"/>
              </a:rPr>
              <a:t>Animals including humans</a:t>
            </a:r>
          </a:p>
        </p:txBody>
      </p: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33F3BC54-5B01-4BDC-998E-0CAB15915F7C}"/>
              </a:ext>
            </a:extLst>
          </p:cNvPr>
          <p:cNvCxnSpPr>
            <a:cxnSpLocks/>
          </p:cNvCxnSpPr>
          <p:nvPr/>
        </p:nvCxnSpPr>
        <p:spPr>
          <a:xfrm>
            <a:off x="907423" y="5226034"/>
            <a:ext cx="235500" cy="31891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>
            <a:extLst>
              <a:ext uri="{FF2B5EF4-FFF2-40B4-BE49-F238E27FC236}">
                <a16:creationId xmlns:a16="http://schemas.microsoft.com/office/drawing/2014/main" id="{FD5CA951-FAC3-4AA2-BDCF-2364794F2A37}"/>
              </a:ext>
            </a:extLst>
          </p:cNvPr>
          <p:cNvSpPr txBox="1"/>
          <p:nvPr/>
        </p:nvSpPr>
        <p:spPr>
          <a:xfrm>
            <a:off x="119650" y="4807220"/>
            <a:ext cx="866444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Century Gothic"/>
              </a:rPr>
              <a:t>Animals including humans part 2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1166035F-5E7C-47DC-82E4-AFFE0B4AD8EC}"/>
              </a:ext>
            </a:extLst>
          </p:cNvPr>
          <p:cNvSpPr txBox="1"/>
          <p:nvPr/>
        </p:nvSpPr>
        <p:spPr>
          <a:xfrm>
            <a:off x="4598773" y="9239478"/>
            <a:ext cx="8636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Century Gothic"/>
              </a:rPr>
              <a:t>Living things &amp; their habitats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82EC251-BC16-4EE9-8660-B02DBE8E28E6}"/>
              </a:ext>
            </a:extLst>
          </p:cNvPr>
          <p:cNvSpPr txBox="1"/>
          <p:nvPr/>
        </p:nvSpPr>
        <p:spPr>
          <a:xfrm>
            <a:off x="1203970" y="9214544"/>
            <a:ext cx="863600" cy="5539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600" b="1" dirty="0">
              <a:latin typeface="Century Gothic"/>
            </a:endParaRPr>
          </a:p>
          <a:p>
            <a:pPr algn="ctr"/>
            <a:r>
              <a:rPr lang="en-US" sz="800" dirty="0">
                <a:latin typeface="Century Gothic"/>
              </a:rPr>
              <a:t>Animals including humans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D9CD848B-3924-4E0D-A3B8-A4491C94BA64}"/>
              </a:ext>
            </a:extLst>
          </p:cNvPr>
          <p:cNvSpPr txBox="1"/>
          <p:nvPr/>
        </p:nvSpPr>
        <p:spPr>
          <a:xfrm>
            <a:off x="921374" y="7031371"/>
            <a:ext cx="81518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Century Gothic"/>
              </a:rPr>
              <a:t>Animals including humans part 2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5F2FF139-6F59-45E0-8D18-0E1A0CBE7AD0}"/>
              </a:ext>
            </a:extLst>
          </p:cNvPr>
          <p:cNvSpPr txBox="1"/>
          <p:nvPr/>
        </p:nvSpPr>
        <p:spPr>
          <a:xfrm>
            <a:off x="5990601" y="5311745"/>
            <a:ext cx="854781" cy="3231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600" dirty="0">
              <a:latin typeface="Century Gothic"/>
            </a:endParaRPr>
          </a:p>
          <a:p>
            <a:pPr algn="ctr"/>
            <a:r>
              <a:rPr lang="en-US" sz="900" dirty="0">
                <a:latin typeface="Century Gothic"/>
              </a:rPr>
              <a:t>Electricity 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DE9D5B03-7E33-44C1-8A08-19CA15C68D99}"/>
              </a:ext>
            </a:extLst>
          </p:cNvPr>
          <p:cNvSpPr txBox="1"/>
          <p:nvPr/>
        </p:nvSpPr>
        <p:spPr>
          <a:xfrm>
            <a:off x="6003219" y="4644366"/>
            <a:ext cx="854781" cy="6001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600" dirty="0">
              <a:latin typeface="Century Gothic"/>
            </a:endParaRPr>
          </a:p>
          <a:p>
            <a:pPr algn="ctr"/>
            <a:r>
              <a:rPr lang="en-US" sz="900" dirty="0">
                <a:latin typeface="Century Gothic"/>
              </a:rPr>
              <a:t>Animals including humans 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F0E0DC91-FF5E-4BE5-8969-3A6764E9622F}"/>
              </a:ext>
            </a:extLst>
          </p:cNvPr>
          <p:cNvSpPr txBox="1"/>
          <p:nvPr/>
        </p:nvSpPr>
        <p:spPr>
          <a:xfrm>
            <a:off x="5902267" y="3783671"/>
            <a:ext cx="91788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latin typeface="Century Gothic"/>
              </a:rPr>
              <a:t>‘</a:t>
            </a:r>
            <a:r>
              <a:rPr lang="en-US" sz="800" b="1" dirty="0">
                <a:latin typeface="Century Gothic"/>
              </a:rPr>
              <a:t>Animals including humans part 2</a:t>
            </a:r>
            <a:endParaRPr lang="en-US" sz="600" b="1" dirty="0">
              <a:latin typeface="Century Gothic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90D838AE-B157-4E34-B60C-64D6D24C30D8}"/>
              </a:ext>
            </a:extLst>
          </p:cNvPr>
          <p:cNvSpPr txBox="1"/>
          <p:nvPr/>
        </p:nvSpPr>
        <p:spPr>
          <a:xfrm>
            <a:off x="3363474" y="3692248"/>
            <a:ext cx="74264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600" dirty="0">
              <a:latin typeface="Century Gothic"/>
            </a:endParaRPr>
          </a:p>
          <a:p>
            <a:pPr algn="ctr"/>
            <a:r>
              <a:rPr lang="en-US" sz="900" dirty="0">
                <a:latin typeface="Century Gothic"/>
              </a:rPr>
              <a:t>Water transport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5EC0A0EE-E36A-4F92-865D-2258E468631D}"/>
              </a:ext>
            </a:extLst>
          </p:cNvPr>
          <p:cNvSpPr txBox="1"/>
          <p:nvPr/>
        </p:nvSpPr>
        <p:spPr>
          <a:xfrm>
            <a:off x="2767919" y="3511434"/>
            <a:ext cx="588508" cy="1849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latin typeface="Century Gothic"/>
              </a:rPr>
              <a:t>Light </a:t>
            </a:r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3E1D0902-9516-44B6-865E-BF9391B0AD5A}"/>
              </a:ext>
            </a:extLst>
          </p:cNvPr>
          <p:cNvCxnSpPr>
            <a:cxnSpLocks/>
          </p:cNvCxnSpPr>
          <p:nvPr/>
        </p:nvCxnSpPr>
        <p:spPr>
          <a:xfrm>
            <a:off x="3011659" y="3721271"/>
            <a:ext cx="243858" cy="55931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Box 189">
            <a:extLst>
              <a:ext uri="{FF2B5EF4-FFF2-40B4-BE49-F238E27FC236}">
                <a16:creationId xmlns:a16="http://schemas.microsoft.com/office/drawing/2014/main" id="{C9B2306C-4F63-4EA1-9234-73BC0C9ED2FC}"/>
              </a:ext>
            </a:extLst>
          </p:cNvPr>
          <p:cNvSpPr txBox="1"/>
          <p:nvPr/>
        </p:nvSpPr>
        <p:spPr>
          <a:xfrm>
            <a:off x="1426806" y="4718252"/>
            <a:ext cx="964840" cy="4770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700" b="1" dirty="0">
              <a:latin typeface="Century Gothic"/>
            </a:endParaRPr>
          </a:p>
          <a:p>
            <a:pPr algn="ctr"/>
            <a:r>
              <a:rPr lang="en-US" sz="900" dirty="0">
                <a:latin typeface="Century Gothic"/>
              </a:rPr>
              <a:t>Living things &amp; their habitats</a:t>
            </a:r>
          </a:p>
        </p:txBody>
      </p: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1CB4FE2C-6097-4CF5-A3FD-6D487D5C5769}"/>
              </a:ext>
            </a:extLst>
          </p:cNvPr>
          <p:cNvCxnSpPr>
            <a:cxnSpLocks/>
          </p:cNvCxnSpPr>
          <p:nvPr/>
        </p:nvCxnSpPr>
        <p:spPr>
          <a:xfrm flipV="1">
            <a:off x="1692015" y="4432098"/>
            <a:ext cx="287433" cy="34676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063FDCAD-3203-4DE6-BFC9-9CBB40B26F4B}"/>
              </a:ext>
            </a:extLst>
          </p:cNvPr>
          <p:cNvCxnSpPr>
            <a:cxnSpLocks/>
          </p:cNvCxnSpPr>
          <p:nvPr/>
        </p:nvCxnSpPr>
        <p:spPr>
          <a:xfrm>
            <a:off x="2165607" y="3858771"/>
            <a:ext cx="62003" cy="46915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Box 194">
            <a:extLst>
              <a:ext uri="{FF2B5EF4-FFF2-40B4-BE49-F238E27FC236}">
                <a16:creationId xmlns:a16="http://schemas.microsoft.com/office/drawing/2014/main" id="{CF427D52-8F4A-40C5-AC53-194AD7621D22}"/>
              </a:ext>
            </a:extLst>
          </p:cNvPr>
          <p:cNvSpPr txBox="1"/>
          <p:nvPr/>
        </p:nvSpPr>
        <p:spPr>
          <a:xfrm>
            <a:off x="1796460" y="3557216"/>
            <a:ext cx="748919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Century Gothic"/>
              </a:rPr>
              <a:t>Evolution &amp; inheritance </a:t>
            </a:r>
          </a:p>
        </p:txBody>
      </p:sp>
      <p:pic>
        <p:nvPicPr>
          <p:cNvPr id="172" name="Picture 171">
            <a:extLst>
              <a:ext uri="{FF2B5EF4-FFF2-40B4-BE49-F238E27FC236}">
                <a16:creationId xmlns:a16="http://schemas.microsoft.com/office/drawing/2014/main" id="{4D708DEF-2C45-4277-9494-B92E63F63F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1071" y="9434412"/>
            <a:ext cx="915172" cy="219641"/>
          </a:xfrm>
          <a:prstGeom prst="rect">
            <a:avLst/>
          </a:prstGeom>
        </p:spPr>
      </p:pic>
      <p:pic>
        <p:nvPicPr>
          <p:cNvPr id="192" name="Graphic 191" descr="Deciduous tree">
            <a:extLst>
              <a:ext uri="{FF2B5EF4-FFF2-40B4-BE49-F238E27FC236}">
                <a16:creationId xmlns:a16="http://schemas.microsoft.com/office/drawing/2014/main" id="{8A1073AE-E869-4E89-AAEE-9783267592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00499" y="7356691"/>
            <a:ext cx="301371" cy="301371"/>
          </a:xfrm>
          <a:prstGeom prst="rect">
            <a:avLst/>
          </a:prstGeom>
        </p:spPr>
      </p:pic>
      <p:pic>
        <p:nvPicPr>
          <p:cNvPr id="198" name="Graphic 197" descr="Sun">
            <a:extLst>
              <a:ext uri="{FF2B5EF4-FFF2-40B4-BE49-F238E27FC236}">
                <a16:creationId xmlns:a16="http://schemas.microsoft.com/office/drawing/2014/main" id="{5E001E50-C975-488F-8A80-C74F0341C1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8403659">
            <a:off x="6141611" y="7330586"/>
            <a:ext cx="222329" cy="222329"/>
          </a:xfrm>
          <a:prstGeom prst="rect">
            <a:avLst/>
          </a:prstGeom>
        </p:spPr>
      </p:pic>
      <p:pic>
        <p:nvPicPr>
          <p:cNvPr id="199" name="Graphic 198" descr="Tiger">
            <a:extLst>
              <a:ext uri="{FF2B5EF4-FFF2-40B4-BE49-F238E27FC236}">
                <a16:creationId xmlns:a16="http://schemas.microsoft.com/office/drawing/2014/main" id="{11FC42FC-EB7A-4457-849E-B2E26DC83DC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4498" y="7158226"/>
            <a:ext cx="456545" cy="456545"/>
          </a:xfrm>
          <a:prstGeom prst="rect">
            <a:avLst/>
          </a:prstGeom>
        </p:spPr>
      </p:pic>
      <p:pic>
        <p:nvPicPr>
          <p:cNvPr id="200" name="Graphic 199" descr="Atom">
            <a:extLst>
              <a:ext uri="{FF2B5EF4-FFF2-40B4-BE49-F238E27FC236}">
                <a16:creationId xmlns:a16="http://schemas.microsoft.com/office/drawing/2014/main" id="{69417482-BBBF-4A71-9165-E8EFF53ED52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077947" y="8088046"/>
            <a:ext cx="317184" cy="317184"/>
          </a:xfrm>
          <a:prstGeom prst="rect">
            <a:avLst/>
          </a:prstGeom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45BFE713-FBF2-4D06-9462-BD17CB022F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556" y="3626838"/>
            <a:ext cx="817041" cy="196090"/>
          </a:xfrm>
          <a:prstGeom prst="rect">
            <a:avLst/>
          </a:prstGeom>
        </p:spPr>
      </p:pic>
      <p:pic>
        <p:nvPicPr>
          <p:cNvPr id="202" name="Graphic 201" descr="Scientist">
            <a:extLst>
              <a:ext uri="{FF2B5EF4-FFF2-40B4-BE49-F238E27FC236}">
                <a16:creationId xmlns:a16="http://schemas.microsoft.com/office/drawing/2014/main" id="{B50E5A1A-CACA-4AC9-A197-26EA26BD641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20103" y="2925798"/>
            <a:ext cx="307257" cy="307257"/>
          </a:xfrm>
          <a:prstGeom prst="rect">
            <a:avLst/>
          </a:prstGeom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id="{6A60E233-63E2-4059-AFB2-279C306C69D1}"/>
              </a:ext>
            </a:extLst>
          </p:cNvPr>
          <p:cNvPicPr>
            <a:picLocks noChangeAspect="1"/>
          </p:cNvPicPr>
          <p:nvPr/>
        </p:nvPicPr>
        <p:blipFill>
          <a:blip r:embed="rId16">
            <a:biLevel thresh="75000"/>
          </a:blip>
          <a:stretch>
            <a:fillRect/>
          </a:stretch>
        </p:blipFill>
        <p:spPr>
          <a:xfrm>
            <a:off x="1080487" y="3724091"/>
            <a:ext cx="545937" cy="212996"/>
          </a:xfrm>
          <a:prstGeom prst="rect">
            <a:avLst/>
          </a:prstGeom>
        </p:spPr>
      </p:pic>
      <p:pic>
        <p:nvPicPr>
          <p:cNvPr id="204" name="Picture 6" descr="Image result for electricity icon">
            <a:extLst>
              <a:ext uri="{FF2B5EF4-FFF2-40B4-BE49-F238E27FC236}">
                <a16:creationId xmlns:a16="http://schemas.microsoft.com/office/drawing/2014/main" id="{0D671595-781B-46C8-99B5-00BC34445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220" y="7420141"/>
            <a:ext cx="258655" cy="25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" name="Picture 22" descr="Image result for periodic table icon">
            <a:extLst>
              <a:ext uri="{FF2B5EF4-FFF2-40B4-BE49-F238E27FC236}">
                <a16:creationId xmlns:a16="http://schemas.microsoft.com/office/drawing/2014/main" id="{09988741-B4CA-4197-9BB3-620A94F20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329" y="1676822"/>
            <a:ext cx="569256" cy="56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" name="Picture 8" descr="Image result for plug icon">
            <a:extLst>
              <a:ext uri="{FF2B5EF4-FFF2-40B4-BE49-F238E27FC236}">
                <a16:creationId xmlns:a16="http://schemas.microsoft.com/office/drawing/2014/main" id="{1174B9A3-47F7-415F-AA56-F6F09EA50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6" r="16796"/>
          <a:stretch/>
        </p:blipFill>
        <p:spPr bwMode="auto">
          <a:xfrm>
            <a:off x="4700227" y="7202875"/>
            <a:ext cx="460370" cy="39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" name="Picture 207">
            <a:extLst>
              <a:ext uri="{FF2B5EF4-FFF2-40B4-BE49-F238E27FC236}">
                <a16:creationId xmlns:a16="http://schemas.microsoft.com/office/drawing/2014/main" id="{7CDB98C5-3F55-478A-A066-BD402F7DF628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</a:blip>
          <a:stretch>
            <a:fillRect/>
          </a:stretch>
        </p:blipFill>
        <p:spPr>
          <a:xfrm>
            <a:off x="6424408" y="2983407"/>
            <a:ext cx="305769" cy="305769"/>
          </a:xfrm>
          <a:prstGeom prst="rect">
            <a:avLst/>
          </a:prstGeom>
        </p:spPr>
      </p:pic>
      <p:pic>
        <p:nvPicPr>
          <p:cNvPr id="209" name="Graphic 208" descr="Test tubes">
            <a:extLst>
              <a:ext uri="{FF2B5EF4-FFF2-40B4-BE49-F238E27FC236}">
                <a16:creationId xmlns:a16="http://schemas.microsoft.com/office/drawing/2014/main" id="{9893CDBE-F62B-4DC0-9E4A-A8E19D1FA79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003098" y="6154533"/>
            <a:ext cx="304671" cy="304671"/>
          </a:xfrm>
          <a:prstGeom prst="rect">
            <a:avLst/>
          </a:prstGeom>
        </p:spPr>
      </p:pic>
      <p:pic>
        <p:nvPicPr>
          <p:cNvPr id="210" name="Picture 209">
            <a:extLst>
              <a:ext uri="{FF2B5EF4-FFF2-40B4-BE49-F238E27FC236}">
                <a16:creationId xmlns:a16="http://schemas.microsoft.com/office/drawing/2014/main" id="{7CED783D-E461-4F85-A795-A41D1823876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538507" y="2455776"/>
            <a:ext cx="396046" cy="396046"/>
          </a:xfrm>
          <a:prstGeom prst="rect">
            <a:avLst/>
          </a:prstGeom>
        </p:spPr>
      </p:pic>
      <p:pic>
        <p:nvPicPr>
          <p:cNvPr id="166" name="Picture 31">
            <a:extLst>
              <a:ext uri="{FF2B5EF4-FFF2-40B4-BE49-F238E27FC236}">
                <a16:creationId xmlns:a16="http://schemas.microsoft.com/office/drawing/2014/main" id="{A8CF58C2-4639-4566-AB83-4B5A7CC6D9F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50" y="718038"/>
            <a:ext cx="363236" cy="50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" name="Graphic 38" descr="Lungs">
            <a:extLst>
              <a:ext uri="{FF2B5EF4-FFF2-40B4-BE49-F238E27FC236}">
                <a16:creationId xmlns:a16="http://schemas.microsoft.com/office/drawing/2014/main" id="{20E7548D-D34C-4A65-9B01-CB79CD82F32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214" y="2529235"/>
            <a:ext cx="232807" cy="23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" name="Picture 146">
            <a:extLst>
              <a:ext uri="{FF2B5EF4-FFF2-40B4-BE49-F238E27FC236}">
                <a16:creationId xmlns:a16="http://schemas.microsoft.com/office/drawing/2014/main" id="{A485B624-67CE-4E7A-B5BE-506598852584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174" y="423469"/>
            <a:ext cx="43778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F3A568-30AE-4858-B11C-DF4DAEF5D658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095028" y="5189582"/>
            <a:ext cx="387370" cy="4699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019C1F-DD9F-4DC7-A49B-AB406994FA3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877670" y="3340665"/>
            <a:ext cx="907639" cy="3210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B1723E-58FD-4C83-B537-7002AA94F7BA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448977" y="3257848"/>
            <a:ext cx="527807" cy="5186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DFC452-7DD1-46FA-9FF5-0926FBB2C12F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383597" y="4286344"/>
            <a:ext cx="381270" cy="3479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A815AA3-2912-478B-96C2-2C3D45ED4EC3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90616" y="9090874"/>
            <a:ext cx="635033" cy="4826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72E7106-E30B-44C4-8EE3-AF721147075C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88294" y="6312064"/>
            <a:ext cx="325499" cy="4159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92D7BC1-DB06-491B-96BD-59FA48FF3801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145631" y="6697548"/>
            <a:ext cx="1346809" cy="32682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DAD8712-298E-418A-8E24-42774F59EC96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730987" y="9032437"/>
            <a:ext cx="460853" cy="47055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AD5C414-5AD6-4DED-86A0-1717121A209C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232038" y="6185233"/>
            <a:ext cx="577880" cy="53342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52A1512-D699-4B5A-9571-FB5710A2C401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967179" y="4479037"/>
            <a:ext cx="407835" cy="3956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5006ED-BAE7-4948-94EE-02D7B5249D57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53253" y="7561119"/>
            <a:ext cx="641383" cy="57788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A153EE8-472E-4F65-A332-984A3B95068D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610884" y="8531252"/>
            <a:ext cx="488975" cy="58423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CF88CCA-4388-430F-ABCF-EDEA812DD737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328386" y="334712"/>
            <a:ext cx="501676" cy="50167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400D55D-E6D5-4E28-9D67-F98BEB3BEB97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989294" y="980694"/>
            <a:ext cx="423289" cy="50167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CEEDA5F-6A61-479C-9986-D23F3DF927BC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3929063" y="1319711"/>
            <a:ext cx="558829" cy="54612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BFA8248-8B16-4B7F-A9B7-96DAD4E6ADB4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3164882" y="982626"/>
            <a:ext cx="635033" cy="47627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FE07CBB-AB7A-47FB-9F0A-B8B5EBF20B29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2606999" y="3119545"/>
            <a:ext cx="406414" cy="38893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8E8B53E-FC9E-4103-80B2-A2091A8750A2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846167" y="3205496"/>
            <a:ext cx="573898" cy="31264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87B85E8-F5C7-4B7B-98D0-1D68DC5546A4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6759" y="2313318"/>
            <a:ext cx="647733" cy="61598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94C47850-1640-45EA-A499-ED0D62A4713B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4231206" y="2586424"/>
            <a:ext cx="399214" cy="41143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C097CCC-18BA-44D5-B7D1-E660B5704F9C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3503252" y="2498833"/>
            <a:ext cx="207710" cy="39880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05B460C-CF50-4DFF-9902-37ABE12D46EE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2090850" y="2572996"/>
            <a:ext cx="338884" cy="28411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80FF837D-61C5-4A46-A389-B00B66AE9DCC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2657919" y="2701455"/>
            <a:ext cx="366819" cy="30383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FECE9A9F-DE3B-453D-8C19-6D51AABC8D21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3519213" y="1476082"/>
            <a:ext cx="274513" cy="28376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000C3E77-F488-4631-BDB8-575A467DDA71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2263448" y="5473449"/>
            <a:ext cx="577880" cy="457223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FF2D678C-4814-40B5-B7DC-24D674EE3E47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3757547" y="4789759"/>
            <a:ext cx="383739" cy="36024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387B588E-3D75-4B43-95C6-4FBC80CE1C19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5440651" y="5658225"/>
            <a:ext cx="635033" cy="355618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D64BE03-9608-43B5-A8F3-A199A6D06D33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3620923" y="5133940"/>
            <a:ext cx="590580" cy="52707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47D95B4E-2644-457C-B593-36210B15DF8D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6213853" y="5673484"/>
            <a:ext cx="590580" cy="514376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CD151185-17E5-4A63-956D-2B0D8EA54CC2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6167811" y="4249747"/>
            <a:ext cx="375692" cy="380218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20BC54DD-9498-4450-8531-47CAD5117E76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606059" y="6391872"/>
            <a:ext cx="533427" cy="552478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C604FF41-9160-4643-97F6-A246F902CF8C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679259" y="7161274"/>
            <a:ext cx="750475" cy="367782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DCDC8434-C89A-4403-93CB-112F4B936D36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941938" y="4727610"/>
            <a:ext cx="412771" cy="603281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16729063-B97F-42DD-B33B-1B5226E789CA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413638" y="6331003"/>
            <a:ext cx="368319" cy="654084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A35C2BEA-186E-4213-AFCD-4694156806C9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2035852" y="8942211"/>
            <a:ext cx="460854" cy="456102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94F11A63-7939-49F1-AC63-4B43485AAB74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2853355" y="8435682"/>
            <a:ext cx="485199" cy="405074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2B1BF420-4B1F-40BA-8672-ABFB2A0E3B0E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4646659" y="8413706"/>
            <a:ext cx="596931" cy="596931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B6EB8B30-93F2-408E-B1F9-7E3E156BEC42}"/>
              </a:ext>
            </a:extLst>
      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5475947" y="9308030"/>
            <a:ext cx="558829" cy="419122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CDCD6E1E-98A8-42A0-AE19-C5A7DC42E007}"/>
              </a:ext>
            </a:extLst>
      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26987" y="1323097"/>
            <a:ext cx="406421" cy="552478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C16FA09-1895-4780-974E-358D8719CC15}"/>
              </a:ext>
            </a:extLst>
      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391560" y="1444955"/>
            <a:ext cx="412235" cy="429966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11109FD9-C62C-49B8-8766-DD4CF4EC1C3D}"/>
              </a:ext>
            </a:extLst>
      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2420065" y="440744"/>
            <a:ext cx="503290" cy="468409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C4B7ACDD-A9F2-4CB7-8C1C-73420709A097}"/>
              </a:ext>
            </a:extLst>
      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4992276" y="950357"/>
            <a:ext cx="552708" cy="33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858AF-80C2-40C1-8675-49B411315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KS4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186C5-7C79-4F24-8E91-401E401FC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426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Oval 343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5017801" y="4943003"/>
            <a:ext cx="378164" cy="4430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1"/>
          </a:p>
        </p:txBody>
      </p:sp>
      <p:pic>
        <p:nvPicPr>
          <p:cNvPr id="1050" name="Picture 26" descr="Image result for cell icon">
            <a:extLst>
              <a:ext uri="{FF2B5EF4-FFF2-40B4-BE49-F238E27FC236}">
                <a16:creationId xmlns:a16="http://schemas.microsoft.com/office/drawing/2014/main" id="{C46B1D8D-5980-4504-A1B1-1146A718D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945" y="9342174"/>
            <a:ext cx="237967" cy="23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7" name="Picture 506">
            <a:extLst>
              <a:ext uri="{FF2B5EF4-FFF2-40B4-BE49-F238E27FC236}">
                <a16:creationId xmlns:a16="http://schemas.microsoft.com/office/drawing/2014/main" id="{CA92431D-D2C5-42A5-9941-EDCB28D59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731489" y="7732784"/>
            <a:ext cx="293040" cy="268276"/>
          </a:xfrm>
          <a:prstGeom prst="rect">
            <a:avLst/>
          </a:prstGeom>
        </p:spPr>
      </p:pic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4328905" y="6422364"/>
            <a:ext cx="1723999" cy="1398977"/>
          </a:xfrm>
          <a:prstGeom prst="blockArc">
            <a:avLst>
              <a:gd name="adj1" fmla="val 10800004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1" dirty="0">
              <a:solidFill>
                <a:schemeClr val="tx1"/>
              </a:solidFill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1759774" y="6257803"/>
            <a:ext cx="3451978" cy="38636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1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940822" y="5108405"/>
            <a:ext cx="1699998" cy="1371062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1">
              <a:solidFill>
                <a:schemeClr val="tx1"/>
              </a:solidFill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4345702" y="3795358"/>
            <a:ext cx="1715420" cy="1347858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1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1754757" y="4951832"/>
            <a:ext cx="3456995" cy="37748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1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789629" y="3610405"/>
            <a:ext cx="3444273" cy="37293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1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6196539" flipV="1">
            <a:off x="3358534" y="706732"/>
            <a:ext cx="265078" cy="214520"/>
          </a:xfrm>
          <a:prstGeom prst="triangle">
            <a:avLst>
              <a:gd name="adj" fmla="val 4536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8000">
                <a:schemeClr val="accent1">
                  <a:lumMod val="45000"/>
                  <a:lumOff val="55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84000">
                <a:srgbClr val="00206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1" dirty="0"/>
          </a:p>
        </p:txBody>
      </p: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F70F3003-89B2-7F44-9499-10B368800312}"/>
              </a:ext>
            </a:extLst>
          </p:cNvPr>
          <p:cNvCxnSpPr>
            <a:cxnSpLocks/>
          </p:cNvCxnSpPr>
          <p:nvPr/>
        </p:nvCxnSpPr>
        <p:spPr>
          <a:xfrm flipH="1">
            <a:off x="3093738" y="3462362"/>
            <a:ext cx="1" cy="290563"/>
          </a:xfrm>
          <a:prstGeom prst="line">
            <a:avLst/>
          </a:prstGeom>
          <a:ln w="19050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2" name="Straight Connector 581">
            <a:extLst>
              <a:ext uri="{FF2B5EF4-FFF2-40B4-BE49-F238E27FC236}">
                <a16:creationId xmlns:a16="http://schemas.microsoft.com/office/drawing/2014/main" id="{4D1BBD61-9F55-4579-996F-EFE618B7EA76}"/>
              </a:ext>
            </a:extLst>
          </p:cNvPr>
          <p:cNvCxnSpPr>
            <a:cxnSpLocks/>
            <a:stCxn id="333" idx="3"/>
          </p:cNvCxnSpPr>
          <p:nvPr/>
        </p:nvCxnSpPr>
        <p:spPr>
          <a:xfrm flipV="1">
            <a:off x="838563" y="6196528"/>
            <a:ext cx="433854" cy="305738"/>
          </a:xfrm>
          <a:prstGeom prst="line">
            <a:avLst/>
          </a:prstGeom>
          <a:ln w="19050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5" name="Straight Connector 584">
            <a:extLst>
              <a:ext uri="{FF2B5EF4-FFF2-40B4-BE49-F238E27FC236}">
                <a16:creationId xmlns:a16="http://schemas.microsoft.com/office/drawing/2014/main" id="{ED97350C-F515-4F00-B9C2-7F4F13347875}"/>
              </a:ext>
            </a:extLst>
          </p:cNvPr>
          <p:cNvCxnSpPr>
            <a:cxnSpLocks/>
          </p:cNvCxnSpPr>
          <p:nvPr/>
        </p:nvCxnSpPr>
        <p:spPr>
          <a:xfrm flipV="1">
            <a:off x="982622" y="5627089"/>
            <a:ext cx="228766" cy="95207"/>
          </a:xfrm>
          <a:prstGeom prst="line">
            <a:avLst/>
          </a:prstGeom>
          <a:ln w="19050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1" name="Straight Connector 590">
            <a:extLst>
              <a:ext uri="{FF2B5EF4-FFF2-40B4-BE49-F238E27FC236}">
                <a16:creationId xmlns:a16="http://schemas.microsoft.com/office/drawing/2014/main" id="{43DA3765-0617-44A0-BA4B-0446DA406BD9}"/>
              </a:ext>
            </a:extLst>
          </p:cNvPr>
          <p:cNvCxnSpPr>
            <a:cxnSpLocks/>
          </p:cNvCxnSpPr>
          <p:nvPr/>
        </p:nvCxnSpPr>
        <p:spPr>
          <a:xfrm flipH="1" flipV="1">
            <a:off x="910563" y="4909049"/>
            <a:ext cx="537288" cy="415574"/>
          </a:xfrm>
          <a:prstGeom prst="line">
            <a:avLst/>
          </a:prstGeom>
          <a:ln w="19050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8" name="Straight Connector 597">
            <a:extLst>
              <a:ext uri="{FF2B5EF4-FFF2-40B4-BE49-F238E27FC236}">
                <a16:creationId xmlns:a16="http://schemas.microsoft.com/office/drawing/2014/main" id="{104C83F5-434B-446C-8EFF-A20C47D069A3}"/>
              </a:ext>
            </a:extLst>
          </p:cNvPr>
          <p:cNvCxnSpPr>
            <a:cxnSpLocks/>
            <a:stCxn id="23" idx="2"/>
          </p:cNvCxnSpPr>
          <p:nvPr/>
        </p:nvCxnSpPr>
        <p:spPr>
          <a:xfrm flipH="1">
            <a:off x="1709775" y="4859000"/>
            <a:ext cx="212050" cy="318281"/>
          </a:xfrm>
          <a:prstGeom prst="line">
            <a:avLst/>
          </a:prstGeom>
          <a:ln w="19050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0" name="Straight Connector 599">
            <a:extLst>
              <a:ext uri="{FF2B5EF4-FFF2-40B4-BE49-F238E27FC236}">
                <a16:creationId xmlns:a16="http://schemas.microsoft.com/office/drawing/2014/main" id="{B6443DBE-18BC-4F8E-AB79-78F6C0DBA2DB}"/>
              </a:ext>
            </a:extLst>
          </p:cNvPr>
          <p:cNvCxnSpPr>
            <a:cxnSpLocks/>
            <a:stCxn id="348" idx="3"/>
          </p:cNvCxnSpPr>
          <p:nvPr/>
        </p:nvCxnSpPr>
        <p:spPr>
          <a:xfrm>
            <a:off x="894651" y="5323834"/>
            <a:ext cx="494438" cy="109721"/>
          </a:xfrm>
          <a:prstGeom prst="line">
            <a:avLst/>
          </a:prstGeom>
          <a:ln w="19050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2" name="Straight Connector 601">
            <a:extLst>
              <a:ext uri="{FF2B5EF4-FFF2-40B4-BE49-F238E27FC236}">
                <a16:creationId xmlns:a16="http://schemas.microsoft.com/office/drawing/2014/main" id="{16E1766B-69B7-4F10-8262-9916A640BB13}"/>
              </a:ext>
            </a:extLst>
          </p:cNvPr>
          <p:cNvCxnSpPr>
            <a:cxnSpLocks/>
          </p:cNvCxnSpPr>
          <p:nvPr/>
        </p:nvCxnSpPr>
        <p:spPr>
          <a:xfrm flipH="1" flipV="1">
            <a:off x="2546180" y="5237649"/>
            <a:ext cx="228277" cy="120123"/>
          </a:xfrm>
          <a:prstGeom prst="line">
            <a:avLst/>
          </a:prstGeom>
          <a:ln w="19050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4916671" y="6055256"/>
            <a:ext cx="645497" cy="71494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1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4970935" y="6099703"/>
            <a:ext cx="514288" cy="5523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1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4981072" y="6119334"/>
            <a:ext cx="708163" cy="54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35" b="1" dirty="0"/>
              <a:t>10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6F20039-ABEA-BE47-B3A0-6B1A5F7867BE}"/>
              </a:ext>
            </a:extLst>
          </p:cNvPr>
          <p:cNvSpPr txBox="1"/>
          <p:nvPr/>
        </p:nvSpPr>
        <p:spPr>
          <a:xfrm>
            <a:off x="3648391" y="4911764"/>
            <a:ext cx="514287" cy="20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34" b="1" dirty="0"/>
              <a:t>YEAR</a:t>
            </a:r>
          </a:p>
        </p:txBody>
      </p:sp>
      <p:cxnSp>
        <p:nvCxnSpPr>
          <p:cNvPr id="622" name="Straight Connector 621">
            <a:extLst>
              <a:ext uri="{FF2B5EF4-FFF2-40B4-BE49-F238E27FC236}">
                <a16:creationId xmlns:a16="http://schemas.microsoft.com/office/drawing/2014/main" id="{601F9267-C793-45F7-A5A2-685EA190A17C}"/>
              </a:ext>
            </a:extLst>
          </p:cNvPr>
          <p:cNvCxnSpPr>
            <a:cxnSpLocks/>
          </p:cNvCxnSpPr>
          <p:nvPr/>
        </p:nvCxnSpPr>
        <p:spPr>
          <a:xfrm flipV="1">
            <a:off x="3033289" y="7835283"/>
            <a:ext cx="0" cy="14061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8" name="Straight Connector 647">
            <a:extLst>
              <a:ext uri="{FF2B5EF4-FFF2-40B4-BE49-F238E27FC236}">
                <a16:creationId xmlns:a16="http://schemas.microsoft.com/office/drawing/2014/main" id="{C0BEB16A-81E4-439A-91F4-67D0A5E911AE}"/>
              </a:ext>
            </a:extLst>
          </p:cNvPr>
          <p:cNvCxnSpPr>
            <a:cxnSpLocks/>
          </p:cNvCxnSpPr>
          <p:nvPr/>
        </p:nvCxnSpPr>
        <p:spPr>
          <a:xfrm>
            <a:off x="5358556" y="7153625"/>
            <a:ext cx="293778" cy="178205"/>
          </a:xfrm>
          <a:prstGeom prst="line">
            <a:avLst/>
          </a:prstGeom>
          <a:ln w="19050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3" name="Straight Connector 652">
            <a:extLst>
              <a:ext uri="{FF2B5EF4-FFF2-40B4-BE49-F238E27FC236}">
                <a16:creationId xmlns:a16="http://schemas.microsoft.com/office/drawing/2014/main" id="{B4B756DC-3C0D-4E23-B3CB-F7BC497B34CD}"/>
              </a:ext>
            </a:extLst>
          </p:cNvPr>
          <p:cNvCxnSpPr>
            <a:cxnSpLocks/>
          </p:cNvCxnSpPr>
          <p:nvPr/>
        </p:nvCxnSpPr>
        <p:spPr>
          <a:xfrm flipH="1">
            <a:off x="5682455" y="7013784"/>
            <a:ext cx="243158" cy="7062"/>
          </a:xfrm>
          <a:prstGeom prst="line">
            <a:avLst/>
          </a:prstGeom>
          <a:ln w="19050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4" name="Straight Connector 653">
            <a:extLst>
              <a:ext uri="{FF2B5EF4-FFF2-40B4-BE49-F238E27FC236}">
                <a16:creationId xmlns:a16="http://schemas.microsoft.com/office/drawing/2014/main" id="{654912DF-DC0F-40EA-BBF4-8EA8558311B9}"/>
              </a:ext>
            </a:extLst>
          </p:cNvPr>
          <p:cNvCxnSpPr>
            <a:cxnSpLocks/>
          </p:cNvCxnSpPr>
          <p:nvPr/>
        </p:nvCxnSpPr>
        <p:spPr>
          <a:xfrm flipH="1">
            <a:off x="5604170" y="6472314"/>
            <a:ext cx="331966" cy="264673"/>
          </a:xfrm>
          <a:prstGeom prst="line">
            <a:avLst/>
          </a:prstGeom>
          <a:ln w="19050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0" name="Straight Connector 659">
            <a:extLst>
              <a:ext uri="{FF2B5EF4-FFF2-40B4-BE49-F238E27FC236}">
                <a16:creationId xmlns:a16="http://schemas.microsoft.com/office/drawing/2014/main" id="{4E50602A-F6B8-4E11-B6D2-F50AB4361A08}"/>
              </a:ext>
            </a:extLst>
          </p:cNvPr>
          <p:cNvCxnSpPr>
            <a:cxnSpLocks/>
            <a:stCxn id="209" idx="2"/>
          </p:cNvCxnSpPr>
          <p:nvPr/>
        </p:nvCxnSpPr>
        <p:spPr>
          <a:xfrm>
            <a:off x="2790040" y="4723719"/>
            <a:ext cx="59095" cy="332707"/>
          </a:xfrm>
          <a:prstGeom prst="line">
            <a:avLst/>
          </a:prstGeom>
          <a:ln w="19050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1" name="Straight Connector 660">
            <a:extLst>
              <a:ext uri="{FF2B5EF4-FFF2-40B4-BE49-F238E27FC236}">
                <a16:creationId xmlns:a16="http://schemas.microsoft.com/office/drawing/2014/main" id="{D71852D8-1A13-46D5-9ED9-C188B1FC9C13}"/>
              </a:ext>
            </a:extLst>
          </p:cNvPr>
          <p:cNvCxnSpPr>
            <a:cxnSpLocks/>
          </p:cNvCxnSpPr>
          <p:nvPr/>
        </p:nvCxnSpPr>
        <p:spPr>
          <a:xfrm>
            <a:off x="2284983" y="4948340"/>
            <a:ext cx="5562" cy="216172"/>
          </a:xfrm>
          <a:prstGeom prst="line">
            <a:avLst/>
          </a:prstGeom>
          <a:ln w="19050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4" name="Straight Connector 683">
            <a:extLst>
              <a:ext uri="{FF2B5EF4-FFF2-40B4-BE49-F238E27FC236}">
                <a16:creationId xmlns:a16="http://schemas.microsoft.com/office/drawing/2014/main" id="{6EC0EF18-61C3-4ABD-9EF9-F1AB317163D4}"/>
              </a:ext>
            </a:extLst>
          </p:cNvPr>
          <p:cNvCxnSpPr>
            <a:cxnSpLocks/>
          </p:cNvCxnSpPr>
          <p:nvPr/>
        </p:nvCxnSpPr>
        <p:spPr>
          <a:xfrm flipV="1">
            <a:off x="4936618" y="5256696"/>
            <a:ext cx="0" cy="214513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3" name="Rectangle 692">
            <a:extLst>
              <a:ext uri="{FF2B5EF4-FFF2-40B4-BE49-F238E27FC236}">
                <a16:creationId xmlns:a16="http://schemas.microsoft.com/office/drawing/2014/main" id="{242D1697-493D-4EEA-9BF1-C16D669A5B45}"/>
              </a:ext>
            </a:extLst>
          </p:cNvPr>
          <p:cNvSpPr/>
          <p:nvPr/>
        </p:nvSpPr>
        <p:spPr>
          <a:xfrm>
            <a:off x="4338846" y="943789"/>
            <a:ext cx="844335" cy="37830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1"/>
          </a:p>
        </p:txBody>
      </p:sp>
      <p:sp>
        <p:nvSpPr>
          <p:cNvPr id="299" name="Block Arc 298">
            <a:extLst>
              <a:ext uri="{FF2B5EF4-FFF2-40B4-BE49-F238E27FC236}">
                <a16:creationId xmlns:a16="http://schemas.microsoft.com/office/drawing/2014/main" id="{E544DECD-E899-401B-BBD3-3DF1A76E09F8}"/>
              </a:ext>
            </a:extLst>
          </p:cNvPr>
          <p:cNvSpPr/>
          <p:nvPr/>
        </p:nvSpPr>
        <p:spPr>
          <a:xfrm rot="16200000">
            <a:off x="914485" y="7783371"/>
            <a:ext cx="1723999" cy="1366316"/>
          </a:xfrm>
          <a:prstGeom prst="blockArc">
            <a:avLst>
              <a:gd name="adj1" fmla="val 10794607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1">
              <a:solidFill>
                <a:schemeClr val="tx1"/>
              </a:solidFill>
            </a:endParaRPr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945C2C5F-E679-4DF9-8DC1-21AF6D2968E9}"/>
              </a:ext>
            </a:extLst>
          </p:cNvPr>
          <p:cNvSpPr/>
          <p:nvPr/>
        </p:nvSpPr>
        <p:spPr>
          <a:xfrm>
            <a:off x="1771354" y="8929667"/>
            <a:ext cx="3855307" cy="38284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1"/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F289F366-7001-4F39-9D35-5CE31B390754}"/>
              </a:ext>
            </a:extLst>
          </p:cNvPr>
          <p:cNvSpPr/>
          <p:nvPr/>
        </p:nvSpPr>
        <p:spPr>
          <a:xfrm>
            <a:off x="1743743" y="7606561"/>
            <a:ext cx="3442938" cy="3898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1"/>
          </a:p>
        </p:txBody>
      </p:sp>
      <p:sp>
        <p:nvSpPr>
          <p:cNvPr id="303" name="Oval 302">
            <a:extLst>
              <a:ext uri="{FF2B5EF4-FFF2-40B4-BE49-F238E27FC236}">
                <a16:creationId xmlns:a16="http://schemas.microsoft.com/office/drawing/2014/main" id="{AFE16334-B23A-4095-8628-6172C6CBF114}"/>
              </a:ext>
            </a:extLst>
          </p:cNvPr>
          <p:cNvSpPr/>
          <p:nvPr/>
        </p:nvSpPr>
        <p:spPr>
          <a:xfrm>
            <a:off x="4978667" y="8684076"/>
            <a:ext cx="742918" cy="79788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1"/>
          </a:p>
        </p:txBody>
      </p:sp>
      <p:sp>
        <p:nvSpPr>
          <p:cNvPr id="304" name="Oval 303">
            <a:extLst>
              <a:ext uri="{FF2B5EF4-FFF2-40B4-BE49-F238E27FC236}">
                <a16:creationId xmlns:a16="http://schemas.microsoft.com/office/drawing/2014/main" id="{161DE099-3CC6-493E-9432-5C860204C3D4}"/>
              </a:ext>
            </a:extLst>
          </p:cNvPr>
          <p:cNvSpPr/>
          <p:nvPr/>
        </p:nvSpPr>
        <p:spPr>
          <a:xfrm>
            <a:off x="5095355" y="8805977"/>
            <a:ext cx="514288" cy="5523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1"/>
          </a:p>
        </p:txBody>
      </p: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4217625" y="9185463"/>
            <a:ext cx="202173" cy="208569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 flipH="1">
            <a:off x="4015918" y="8830786"/>
            <a:ext cx="161206" cy="171035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806A33F3-AC86-49EF-A3E2-085794180B8C}"/>
              </a:ext>
            </a:extLst>
          </p:cNvPr>
          <p:cNvCxnSpPr>
            <a:cxnSpLocks/>
          </p:cNvCxnSpPr>
          <p:nvPr/>
        </p:nvCxnSpPr>
        <p:spPr>
          <a:xfrm flipH="1" flipV="1">
            <a:off x="4964758" y="9178620"/>
            <a:ext cx="41856" cy="369035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" name="TextBox 309">
            <a:extLst>
              <a:ext uri="{FF2B5EF4-FFF2-40B4-BE49-F238E27FC236}">
                <a16:creationId xmlns:a16="http://schemas.microsoft.com/office/drawing/2014/main" id="{3FF7873B-F10E-4545-92B3-0622ABB82CE9}"/>
              </a:ext>
            </a:extLst>
          </p:cNvPr>
          <p:cNvSpPr txBox="1"/>
          <p:nvPr/>
        </p:nvSpPr>
        <p:spPr>
          <a:xfrm>
            <a:off x="1977228" y="8424227"/>
            <a:ext cx="589003" cy="393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9" dirty="0"/>
              <a:t>Digestive system, enzymes and food tests</a:t>
            </a:r>
          </a:p>
        </p:txBody>
      </p: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22015452-0F45-4464-9773-3C05AC1E7361}"/>
              </a:ext>
            </a:extLst>
          </p:cNvPr>
          <p:cNvCxnSpPr>
            <a:cxnSpLocks/>
            <a:stCxn id="175" idx="0"/>
          </p:cNvCxnSpPr>
          <p:nvPr/>
        </p:nvCxnSpPr>
        <p:spPr>
          <a:xfrm flipV="1">
            <a:off x="2950966" y="7950434"/>
            <a:ext cx="195999" cy="281461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FC92BBD1-1F84-468A-9147-CAE5EFD2EE6F}"/>
              </a:ext>
            </a:extLst>
          </p:cNvPr>
          <p:cNvCxnSpPr>
            <a:cxnSpLocks/>
          </p:cNvCxnSpPr>
          <p:nvPr/>
        </p:nvCxnSpPr>
        <p:spPr>
          <a:xfrm>
            <a:off x="2903163" y="8746781"/>
            <a:ext cx="4573" cy="232159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" name="TextBox 316">
            <a:extLst>
              <a:ext uri="{FF2B5EF4-FFF2-40B4-BE49-F238E27FC236}">
                <a16:creationId xmlns:a16="http://schemas.microsoft.com/office/drawing/2014/main" id="{7DE79C8A-CF02-46C8-9CFA-9C235AB8D2B5}"/>
              </a:ext>
            </a:extLst>
          </p:cNvPr>
          <p:cNvSpPr txBox="1"/>
          <p:nvPr/>
        </p:nvSpPr>
        <p:spPr>
          <a:xfrm>
            <a:off x="5722536" y="7475563"/>
            <a:ext cx="706443" cy="242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9" dirty="0"/>
              <a:t>Communicable diseases</a:t>
            </a:r>
          </a:p>
        </p:txBody>
      </p:sp>
      <p:pic>
        <p:nvPicPr>
          <p:cNvPr id="318" name="Picture 317">
            <a:extLst>
              <a:ext uri="{FF2B5EF4-FFF2-40B4-BE49-F238E27FC236}">
                <a16:creationId xmlns:a16="http://schemas.microsoft.com/office/drawing/2014/main" id="{CDEF9152-8142-4680-A362-B4253B981D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406" r="530" b="32512"/>
          <a:stretch/>
        </p:blipFill>
        <p:spPr>
          <a:xfrm>
            <a:off x="5939292" y="9453225"/>
            <a:ext cx="873668" cy="295150"/>
          </a:xfrm>
          <a:prstGeom prst="rect">
            <a:avLst/>
          </a:prstGeom>
        </p:spPr>
      </p:pic>
      <p:cxnSp>
        <p:nvCxnSpPr>
          <p:cNvPr id="319" name="Straight Connector 318">
            <a:extLst>
              <a:ext uri="{FF2B5EF4-FFF2-40B4-BE49-F238E27FC236}">
                <a16:creationId xmlns:a16="http://schemas.microsoft.com/office/drawing/2014/main" id="{8BC0059C-E928-46C0-8F68-0FD7F6B956BF}"/>
              </a:ext>
            </a:extLst>
          </p:cNvPr>
          <p:cNvCxnSpPr>
            <a:cxnSpLocks/>
          </p:cNvCxnSpPr>
          <p:nvPr/>
        </p:nvCxnSpPr>
        <p:spPr>
          <a:xfrm flipV="1">
            <a:off x="1116106" y="9176359"/>
            <a:ext cx="294818" cy="406794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TextBox 319">
            <a:extLst>
              <a:ext uri="{FF2B5EF4-FFF2-40B4-BE49-F238E27FC236}">
                <a16:creationId xmlns:a16="http://schemas.microsoft.com/office/drawing/2014/main" id="{EB52A9CE-230C-48AF-8FA8-E4C0F0CBA6D9}"/>
              </a:ext>
            </a:extLst>
          </p:cNvPr>
          <p:cNvSpPr txBox="1"/>
          <p:nvPr/>
        </p:nvSpPr>
        <p:spPr>
          <a:xfrm>
            <a:off x="5101538" y="8896818"/>
            <a:ext cx="514287" cy="54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35" b="1" dirty="0"/>
              <a:t>9</a:t>
            </a: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77FA81EA-6891-42DE-8A12-1EC1969B363C}"/>
              </a:ext>
            </a:extLst>
          </p:cNvPr>
          <p:cNvSpPr txBox="1"/>
          <p:nvPr/>
        </p:nvSpPr>
        <p:spPr>
          <a:xfrm>
            <a:off x="5105581" y="8853289"/>
            <a:ext cx="514287" cy="20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34" b="1" dirty="0"/>
              <a:t>YEAR</a:t>
            </a:r>
          </a:p>
        </p:txBody>
      </p:sp>
      <p:sp>
        <p:nvSpPr>
          <p:cNvPr id="327" name="TextBox 326">
            <a:extLst>
              <a:ext uri="{FF2B5EF4-FFF2-40B4-BE49-F238E27FC236}">
                <a16:creationId xmlns:a16="http://schemas.microsoft.com/office/drawing/2014/main" id="{B379675A-8005-45D9-8586-1876392ADC8E}"/>
              </a:ext>
            </a:extLst>
          </p:cNvPr>
          <p:cNvSpPr txBox="1"/>
          <p:nvPr/>
        </p:nvSpPr>
        <p:spPr>
          <a:xfrm>
            <a:off x="4537585" y="8677553"/>
            <a:ext cx="480216" cy="306467"/>
          </a:xfrm>
          <a:prstGeom prst="wedgeRoundRectCallout">
            <a:avLst>
              <a:gd name="adj1" fmla="val -11740"/>
              <a:gd name="adj2" fmla="val 7999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" b="1" u="sng" dirty="0"/>
              <a:t>B1 Cell biology</a:t>
            </a:r>
          </a:p>
        </p:txBody>
      </p: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F00F62F4-4DFA-4C12-A092-79F1DFFB1808}"/>
              </a:ext>
            </a:extLst>
          </p:cNvPr>
          <p:cNvCxnSpPr>
            <a:cxnSpLocks/>
          </p:cNvCxnSpPr>
          <p:nvPr/>
        </p:nvCxnSpPr>
        <p:spPr>
          <a:xfrm flipH="1">
            <a:off x="3022856" y="5988771"/>
            <a:ext cx="59670" cy="314066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FAE6B26B-30E3-481D-A9A4-DBD86BA0A34A}"/>
              </a:ext>
            </a:extLst>
          </p:cNvPr>
          <p:cNvCxnSpPr>
            <a:cxnSpLocks/>
          </p:cNvCxnSpPr>
          <p:nvPr/>
        </p:nvCxnSpPr>
        <p:spPr>
          <a:xfrm flipV="1">
            <a:off x="4517188" y="6232595"/>
            <a:ext cx="138176" cy="102881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>
            <a:extLst>
              <a:ext uri="{FF2B5EF4-FFF2-40B4-BE49-F238E27FC236}">
                <a16:creationId xmlns:a16="http://schemas.microsoft.com/office/drawing/2014/main" id="{9A1DA1E5-4F03-4081-8BB5-2CE1C77EF3BD}"/>
              </a:ext>
            </a:extLst>
          </p:cNvPr>
          <p:cNvCxnSpPr>
            <a:cxnSpLocks/>
            <a:stCxn id="491" idx="0"/>
          </p:cNvCxnSpPr>
          <p:nvPr/>
        </p:nvCxnSpPr>
        <p:spPr>
          <a:xfrm flipH="1" flipV="1">
            <a:off x="1768329" y="7888985"/>
            <a:ext cx="35272" cy="219450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>
            <a:extLst>
              <a:ext uri="{FF2B5EF4-FFF2-40B4-BE49-F238E27FC236}">
                <a16:creationId xmlns:a16="http://schemas.microsoft.com/office/drawing/2014/main" id="{64E90AA4-6B25-406E-9B9A-96329208B1F1}"/>
              </a:ext>
            </a:extLst>
          </p:cNvPr>
          <p:cNvCxnSpPr>
            <a:cxnSpLocks/>
          </p:cNvCxnSpPr>
          <p:nvPr/>
        </p:nvCxnSpPr>
        <p:spPr>
          <a:xfrm flipV="1">
            <a:off x="1240918" y="6478139"/>
            <a:ext cx="325663" cy="308005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Connector 351">
            <a:extLst>
              <a:ext uri="{FF2B5EF4-FFF2-40B4-BE49-F238E27FC236}">
                <a16:creationId xmlns:a16="http://schemas.microsoft.com/office/drawing/2014/main" id="{4E1EFDC1-BB78-4363-A248-77C63D17194B}"/>
              </a:ext>
            </a:extLst>
          </p:cNvPr>
          <p:cNvCxnSpPr>
            <a:cxnSpLocks/>
          </p:cNvCxnSpPr>
          <p:nvPr/>
        </p:nvCxnSpPr>
        <p:spPr>
          <a:xfrm flipV="1">
            <a:off x="3084179" y="9131188"/>
            <a:ext cx="198544" cy="329969"/>
          </a:xfrm>
          <a:prstGeom prst="line">
            <a:avLst/>
          </a:prstGeom>
          <a:ln w="19050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id="{6C032BC1-965C-4B91-8BFD-347C302FE35D}"/>
              </a:ext>
            </a:extLst>
          </p:cNvPr>
          <p:cNvCxnSpPr>
            <a:cxnSpLocks/>
            <a:stCxn id="328" idx="3"/>
          </p:cNvCxnSpPr>
          <p:nvPr/>
        </p:nvCxnSpPr>
        <p:spPr>
          <a:xfrm flipV="1">
            <a:off x="1004605" y="8749858"/>
            <a:ext cx="348368" cy="166190"/>
          </a:xfrm>
          <a:prstGeom prst="line">
            <a:avLst/>
          </a:prstGeom>
          <a:ln w="19050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>
            <a:extLst>
              <a:ext uri="{FF2B5EF4-FFF2-40B4-BE49-F238E27FC236}">
                <a16:creationId xmlns:a16="http://schemas.microsoft.com/office/drawing/2014/main" id="{211E604F-0665-447D-AA42-3D60F34B2E62}"/>
              </a:ext>
            </a:extLst>
          </p:cNvPr>
          <p:cNvCxnSpPr>
            <a:cxnSpLocks/>
          </p:cNvCxnSpPr>
          <p:nvPr/>
        </p:nvCxnSpPr>
        <p:spPr>
          <a:xfrm flipV="1">
            <a:off x="2526173" y="7757873"/>
            <a:ext cx="1" cy="272847"/>
          </a:xfrm>
          <a:prstGeom prst="line">
            <a:avLst/>
          </a:prstGeom>
          <a:ln w="19050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>
            <a:extLst>
              <a:ext uri="{FF2B5EF4-FFF2-40B4-BE49-F238E27FC236}">
                <a16:creationId xmlns:a16="http://schemas.microsoft.com/office/drawing/2014/main" id="{A45AA955-82C2-471D-8482-C9EE29D0B4ED}"/>
              </a:ext>
            </a:extLst>
          </p:cNvPr>
          <p:cNvCxnSpPr>
            <a:cxnSpLocks/>
          </p:cNvCxnSpPr>
          <p:nvPr/>
        </p:nvCxnSpPr>
        <p:spPr>
          <a:xfrm>
            <a:off x="1933917" y="7450024"/>
            <a:ext cx="102849" cy="242155"/>
          </a:xfrm>
          <a:prstGeom prst="line">
            <a:avLst/>
          </a:prstGeom>
          <a:ln w="19050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id="{471AAB27-87CC-4CA0-A373-0C845D11A31F}"/>
              </a:ext>
            </a:extLst>
          </p:cNvPr>
          <p:cNvCxnSpPr>
            <a:cxnSpLocks/>
          </p:cNvCxnSpPr>
          <p:nvPr/>
        </p:nvCxnSpPr>
        <p:spPr>
          <a:xfrm flipH="1">
            <a:off x="1664792" y="6046658"/>
            <a:ext cx="89965" cy="245408"/>
          </a:xfrm>
          <a:prstGeom prst="line">
            <a:avLst/>
          </a:prstGeom>
          <a:ln w="19050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Connector 367">
            <a:extLst>
              <a:ext uri="{FF2B5EF4-FFF2-40B4-BE49-F238E27FC236}">
                <a16:creationId xmlns:a16="http://schemas.microsoft.com/office/drawing/2014/main" id="{B71B06FB-E412-40D5-908D-52A646DDAB26}"/>
              </a:ext>
            </a:extLst>
          </p:cNvPr>
          <p:cNvCxnSpPr>
            <a:cxnSpLocks/>
          </p:cNvCxnSpPr>
          <p:nvPr/>
        </p:nvCxnSpPr>
        <p:spPr>
          <a:xfrm flipV="1">
            <a:off x="2636714" y="7410132"/>
            <a:ext cx="0" cy="248918"/>
          </a:xfrm>
          <a:prstGeom prst="line">
            <a:avLst/>
          </a:prstGeom>
          <a:ln w="19050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FCA7ED33-36C3-4F9C-AAE7-6C0652EB72B3}"/>
              </a:ext>
            </a:extLst>
          </p:cNvPr>
          <p:cNvSpPr/>
          <p:nvPr/>
        </p:nvSpPr>
        <p:spPr>
          <a:xfrm>
            <a:off x="3751168" y="8587014"/>
            <a:ext cx="485543" cy="318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9" dirty="0"/>
              <a:t>Cell division and stem cells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D17AB7-0F50-46CF-A082-2307FAC97F8D}"/>
              </a:ext>
            </a:extLst>
          </p:cNvPr>
          <p:cNvSpPr/>
          <p:nvPr/>
        </p:nvSpPr>
        <p:spPr>
          <a:xfrm>
            <a:off x="4023705" y="9529218"/>
            <a:ext cx="732168" cy="318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489" dirty="0"/>
              <a:t>Transport in cells</a:t>
            </a:r>
          </a:p>
          <a:p>
            <a:r>
              <a:rPr lang="en-US" sz="489" b="1" dirty="0"/>
              <a:t>Diffusion, osmosis and active transport</a:t>
            </a:r>
          </a:p>
        </p:txBody>
      </p:sp>
      <p:sp>
        <p:nvSpPr>
          <p:cNvPr id="436" name="Rectangle 435">
            <a:extLst>
              <a:ext uri="{FF2B5EF4-FFF2-40B4-BE49-F238E27FC236}">
                <a16:creationId xmlns:a16="http://schemas.microsoft.com/office/drawing/2014/main" id="{F8F8398E-E0F3-4851-B73E-152EF94399E2}"/>
              </a:ext>
            </a:extLst>
          </p:cNvPr>
          <p:cNvSpPr/>
          <p:nvPr/>
        </p:nvSpPr>
        <p:spPr>
          <a:xfrm>
            <a:off x="2983970" y="9479356"/>
            <a:ext cx="603799" cy="242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9" dirty="0"/>
              <a:t>Principles of organization</a:t>
            </a:r>
          </a:p>
        </p:txBody>
      </p:sp>
      <p:sp>
        <p:nvSpPr>
          <p:cNvPr id="438" name="Rectangle 437">
            <a:extLst>
              <a:ext uri="{FF2B5EF4-FFF2-40B4-BE49-F238E27FC236}">
                <a16:creationId xmlns:a16="http://schemas.microsoft.com/office/drawing/2014/main" id="{7E2AF306-E7EE-4CCB-BC82-F7FF3CDF211B}"/>
              </a:ext>
            </a:extLst>
          </p:cNvPr>
          <p:cNvSpPr/>
          <p:nvPr/>
        </p:nvSpPr>
        <p:spPr>
          <a:xfrm>
            <a:off x="2334806" y="7946695"/>
            <a:ext cx="517982" cy="318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9" dirty="0"/>
              <a:t>The circulatory system</a:t>
            </a:r>
          </a:p>
        </p:txBody>
      </p:sp>
      <p:sp>
        <p:nvSpPr>
          <p:cNvPr id="441" name="Rectangle 440">
            <a:extLst>
              <a:ext uri="{FF2B5EF4-FFF2-40B4-BE49-F238E27FC236}">
                <a16:creationId xmlns:a16="http://schemas.microsoft.com/office/drawing/2014/main" id="{E3D77FF2-30D3-42CE-8AC7-2B08E28515B5}"/>
              </a:ext>
            </a:extLst>
          </p:cNvPr>
          <p:cNvSpPr/>
          <p:nvPr/>
        </p:nvSpPr>
        <p:spPr>
          <a:xfrm>
            <a:off x="958836" y="9551154"/>
            <a:ext cx="21672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X</a:t>
            </a:r>
          </a:p>
        </p:txBody>
      </p:sp>
      <p:sp>
        <p:nvSpPr>
          <p:cNvPr id="445" name="Rectangle 444">
            <a:extLst>
              <a:ext uri="{FF2B5EF4-FFF2-40B4-BE49-F238E27FC236}">
                <a16:creationId xmlns:a16="http://schemas.microsoft.com/office/drawing/2014/main" id="{C65D01F8-3C5F-4F8A-A2A0-88AA47AF1602}"/>
              </a:ext>
            </a:extLst>
          </p:cNvPr>
          <p:cNvSpPr/>
          <p:nvPr/>
        </p:nvSpPr>
        <p:spPr>
          <a:xfrm>
            <a:off x="5923286" y="6143768"/>
            <a:ext cx="526374" cy="393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489" dirty="0"/>
              <a:t>Human defense systems and vaccination</a:t>
            </a:r>
          </a:p>
        </p:txBody>
      </p:sp>
      <p:sp>
        <p:nvSpPr>
          <p:cNvPr id="448" name="Rectangle 447">
            <a:extLst>
              <a:ext uri="{FF2B5EF4-FFF2-40B4-BE49-F238E27FC236}">
                <a16:creationId xmlns:a16="http://schemas.microsoft.com/office/drawing/2014/main" id="{498B3A6E-E4C4-4A2A-9899-F29DF59FA1EE}"/>
              </a:ext>
            </a:extLst>
          </p:cNvPr>
          <p:cNvSpPr/>
          <p:nvPr/>
        </p:nvSpPr>
        <p:spPr>
          <a:xfrm>
            <a:off x="5912981" y="6749570"/>
            <a:ext cx="526374" cy="393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9" dirty="0"/>
              <a:t>Discovery and development of drugs</a:t>
            </a:r>
          </a:p>
        </p:txBody>
      </p:sp>
      <p:sp>
        <p:nvSpPr>
          <p:cNvPr id="450" name="Rectangle 449">
            <a:extLst>
              <a:ext uri="{FF2B5EF4-FFF2-40B4-BE49-F238E27FC236}">
                <a16:creationId xmlns:a16="http://schemas.microsoft.com/office/drawing/2014/main" id="{6F0C9ECD-E83E-4162-839D-B642ABBE0FC8}"/>
              </a:ext>
            </a:extLst>
          </p:cNvPr>
          <p:cNvSpPr/>
          <p:nvPr/>
        </p:nvSpPr>
        <p:spPr>
          <a:xfrm>
            <a:off x="2435753" y="4327552"/>
            <a:ext cx="917239" cy="167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9" dirty="0"/>
              <a:t>Recycling and conservation</a:t>
            </a:r>
          </a:p>
        </p:txBody>
      </p:sp>
      <p:sp>
        <p:nvSpPr>
          <p:cNvPr id="453" name="Rectangle 452">
            <a:extLst>
              <a:ext uri="{FF2B5EF4-FFF2-40B4-BE49-F238E27FC236}">
                <a16:creationId xmlns:a16="http://schemas.microsoft.com/office/drawing/2014/main" id="{B1DA652B-3BF2-4447-8345-FD9C98D87A45}"/>
              </a:ext>
            </a:extLst>
          </p:cNvPr>
          <p:cNvSpPr/>
          <p:nvPr/>
        </p:nvSpPr>
        <p:spPr>
          <a:xfrm>
            <a:off x="4863008" y="5839929"/>
            <a:ext cx="572593" cy="167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9" dirty="0"/>
              <a:t>Photosynthesis</a:t>
            </a:r>
          </a:p>
        </p:txBody>
      </p: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44F96749-DC83-487A-8452-BD74D0C772F1}"/>
              </a:ext>
            </a:extLst>
          </p:cNvPr>
          <p:cNvCxnSpPr>
            <a:cxnSpLocks/>
          </p:cNvCxnSpPr>
          <p:nvPr/>
        </p:nvCxnSpPr>
        <p:spPr>
          <a:xfrm flipV="1">
            <a:off x="1663597" y="6538667"/>
            <a:ext cx="64346" cy="136894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5" name="Rectangle 454">
            <a:extLst>
              <a:ext uri="{FF2B5EF4-FFF2-40B4-BE49-F238E27FC236}">
                <a16:creationId xmlns:a16="http://schemas.microsoft.com/office/drawing/2014/main" id="{B68D9D24-FE0A-4737-B3B1-A81A80B423D9}"/>
              </a:ext>
            </a:extLst>
          </p:cNvPr>
          <p:cNvSpPr/>
          <p:nvPr/>
        </p:nvSpPr>
        <p:spPr>
          <a:xfrm>
            <a:off x="834710" y="6399069"/>
            <a:ext cx="579071" cy="393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9" dirty="0"/>
              <a:t>Food chains, webs and pyramid of biomass</a:t>
            </a:r>
          </a:p>
        </p:txBody>
      </p:sp>
      <p:cxnSp>
        <p:nvCxnSpPr>
          <p:cNvPr id="462" name="Straight Connector 461">
            <a:extLst>
              <a:ext uri="{FF2B5EF4-FFF2-40B4-BE49-F238E27FC236}">
                <a16:creationId xmlns:a16="http://schemas.microsoft.com/office/drawing/2014/main" id="{8CC5A811-FACA-4D5C-9847-E50D949E9494}"/>
              </a:ext>
            </a:extLst>
          </p:cNvPr>
          <p:cNvCxnSpPr>
            <a:cxnSpLocks/>
          </p:cNvCxnSpPr>
          <p:nvPr/>
        </p:nvCxnSpPr>
        <p:spPr>
          <a:xfrm flipV="1">
            <a:off x="743642" y="8508887"/>
            <a:ext cx="388869" cy="65725"/>
          </a:xfrm>
          <a:prstGeom prst="line">
            <a:avLst/>
          </a:prstGeom>
          <a:ln w="19050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Straight Connector 468">
            <a:extLst>
              <a:ext uri="{FF2B5EF4-FFF2-40B4-BE49-F238E27FC236}">
                <a16:creationId xmlns:a16="http://schemas.microsoft.com/office/drawing/2014/main" id="{C25A2FE2-80EE-421B-A48E-F550CBAF8435}"/>
              </a:ext>
            </a:extLst>
          </p:cNvPr>
          <p:cNvCxnSpPr>
            <a:cxnSpLocks/>
            <a:stCxn id="298" idx="3"/>
          </p:cNvCxnSpPr>
          <p:nvPr/>
        </p:nvCxnSpPr>
        <p:spPr>
          <a:xfrm flipV="1">
            <a:off x="720735" y="9069629"/>
            <a:ext cx="632238" cy="379240"/>
          </a:xfrm>
          <a:prstGeom prst="line">
            <a:avLst/>
          </a:prstGeom>
          <a:ln w="19050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" name="Rectangle 470">
            <a:extLst>
              <a:ext uri="{FF2B5EF4-FFF2-40B4-BE49-F238E27FC236}">
                <a16:creationId xmlns:a16="http://schemas.microsoft.com/office/drawing/2014/main" id="{C702AA81-45F2-4158-A611-659B37B411F1}"/>
              </a:ext>
            </a:extLst>
          </p:cNvPr>
          <p:cNvSpPr/>
          <p:nvPr/>
        </p:nvSpPr>
        <p:spPr>
          <a:xfrm>
            <a:off x="1488862" y="8521138"/>
            <a:ext cx="557751" cy="242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9" dirty="0"/>
              <a:t>Arteries, veins capillaries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8930CEF7-8127-4F03-A320-00CB82C8E2DE}"/>
              </a:ext>
            </a:extLst>
          </p:cNvPr>
          <p:cNvSpPr/>
          <p:nvPr/>
        </p:nvSpPr>
        <p:spPr>
          <a:xfrm>
            <a:off x="2496778" y="5915144"/>
            <a:ext cx="500306" cy="167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9" dirty="0"/>
              <a:t>x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F1B899E0-0DD5-4863-9EFE-EC96CE849E6C}"/>
              </a:ext>
            </a:extLst>
          </p:cNvPr>
          <p:cNvSpPr/>
          <p:nvPr/>
        </p:nvSpPr>
        <p:spPr>
          <a:xfrm>
            <a:off x="2184072" y="5503281"/>
            <a:ext cx="618723" cy="242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9" dirty="0"/>
              <a:t>Decomposers and decay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E3829E84-1393-4496-90F0-CE404EA693CF}"/>
              </a:ext>
            </a:extLst>
          </p:cNvPr>
          <p:cNvSpPr/>
          <p:nvPr/>
        </p:nvSpPr>
        <p:spPr>
          <a:xfrm>
            <a:off x="2147758" y="5760398"/>
            <a:ext cx="764471" cy="167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9" dirty="0"/>
              <a:t>aerobic respiration</a:t>
            </a:r>
          </a:p>
        </p:txBody>
      </p: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4DA279D0-3CE0-4B41-98EC-2E58025DAA1C}"/>
              </a:ext>
            </a:extLst>
          </p:cNvPr>
          <p:cNvCxnSpPr>
            <a:cxnSpLocks/>
          </p:cNvCxnSpPr>
          <p:nvPr/>
        </p:nvCxnSpPr>
        <p:spPr>
          <a:xfrm flipH="1">
            <a:off x="5343120" y="7881814"/>
            <a:ext cx="302242" cy="0"/>
          </a:xfrm>
          <a:prstGeom prst="line">
            <a:avLst/>
          </a:prstGeom>
          <a:ln w="19050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A1FC409A-CE0F-4944-82A8-D06E64F2FE97}"/>
              </a:ext>
            </a:extLst>
          </p:cNvPr>
          <p:cNvSpPr txBox="1"/>
          <p:nvPr/>
        </p:nvSpPr>
        <p:spPr>
          <a:xfrm>
            <a:off x="3960081" y="8240562"/>
            <a:ext cx="1098482" cy="242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9" dirty="0"/>
              <a:t>Immune system: phagocytes, Lymphocytes</a:t>
            </a:r>
          </a:p>
        </p:txBody>
      </p:sp>
      <p:sp>
        <p:nvSpPr>
          <p:cNvPr id="148" name="Block Arc 147">
            <a:extLst>
              <a:ext uri="{FF2B5EF4-FFF2-40B4-BE49-F238E27FC236}">
                <a16:creationId xmlns:a16="http://schemas.microsoft.com/office/drawing/2014/main" id="{9C954A11-0D9B-461E-A122-3227CB42E4A0}"/>
              </a:ext>
            </a:extLst>
          </p:cNvPr>
          <p:cNvSpPr/>
          <p:nvPr/>
        </p:nvSpPr>
        <p:spPr>
          <a:xfrm rot="16200000">
            <a:off x="981628" y="2468600"/>
            <a:ext cx="1689591" cy="1335684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1">
              <a:solidFill>
                <a:schemeClr val="tx1"/>
              </a:solidFill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9BA5973A-14D7-4217-B314-1EA5FAC0D5DA}"/>
              </a:ext>
            </a:extLst>
          </p:cNvPr>
          <p:cNvSpPr/>
          <p:nvPr/>
        </p:nvSpPr>
        <p:spPr>
          <a:xfrm>
            <a:off x="1820833" y="2298002"/>
            <a:ext cx="3370072" cy="37183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1"/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81D7119F-B3C9-4748-A795-641D135E64AF}"/>
              </a:ext>
            </a:extLst>
          </p:cNvPr>
          <p:cNvCxnSpPr>
            <a:cxnSpLocks/>
          </p:cNvCxnSpPr>
          <p:nvPr/>
        </p:nvCxnSpPr>
        <p:spPr>
          <a:xfrm>
            <a:off x="4915057" y="4756283"/>
            <a:ext cx="0" cy="219451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4178A1AF-DCA8-4230-A70F-10871B197DC1}"/>
              </a:ext>
            </a:extLst>
          </p:cNvPr>
          <p:cNvCxnSpPr>
            <a:cxnSpLocks/>
          </p:cNvCxnSpPr>
          <p:nvPr/>
        </p:nvCxnSpPr>
        <p:spPr>
          <a:xfrm>
            <a:off x="3850776" y="3404919"/>
            <a:ext cx="0" cy="348102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85494F9D-1EF5-42BA-AC47-EAD8FBE2580C}"/>
              </a:ext>
            </a:extLst>
          </p:cNvPr>
          <p:cNvCxnSpPr>
            <a:cxnSpLocks/>
          </p:cNvCxnSpPr>
          <p:nvPr/>
        </p:nvCxnSpPr>
        <p:spPr>
          <a:xfrm flipV="1">
            <a:off x="4606441" y="5239498"/>
            <a:ext cx="0" cy="214754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EBE55F3D-7518-43BB-A585-996DB74D403D}"/>
              </a:ext>
            </a:extLst>
          </p:cNvPr>
          <p:cNvCxnSpPr>
            <a:cxnSpLocks/>
          </p:cNvCxnSpPr>
          <p:nvPr/>
        </p:nvCxnSpPr>
        <p:spPr>
          <a:xfrm>
            <a:off x="1050750" y="2899448"/>
            <a:ext cx="265128" cy="94839"/>
          </a:xfrm>
          <a:prstGeom prst="line">
            <a:avLst/>
          </a:prstGeom>
          <a:ln w="19050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A8A23B9A-A9F0-4449-9100-8EAAE603174C}"/>
              </a:ext>
            </a:extLst>
          </p:cNvPr>
          <p:cNvCxnSpPr>
            <a:cxnSpLocks/>
          </p:cNvCxnSpPr>
          <p:nvPr/>
        </p:nvCxnSpPr>
        <p:spPr>
          <a:xfrm flipH="1" flipV="1">
            <a:off x="1501997" y="2792055"/>
            <a:ext cx="200462" cy="122791"/>
          </a:xfrm>
          <a:prstGeom prst="line">
            <a:avLst/>
          </a:prstGeom>
          <a:ln w="19050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838C6D3C-89C1-4E08-884D-6015E0DECFAD}"/>
              </a:ext>
            </a:extLst>
          </p:cNvPr>
          <p:cNvCxnSpPr>
            <a:cxnSpLocks/>
          </p:cNvCxnSpPr>
          <p:nvPr/>
        </p:nvCxnSpPr>
        <p:spPr>
          <a:xfrm flipH="1">
            <a:off x="2148372" y="1977990"/>
            <a:ext cx="200929" cy="505930"/>
          </a:xfrm>
          <a:prstGeom prst="line">
            <a:avLst/>
          </a:prstGeom>
          <a:ln w="19050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87EACB91-4DF9-41C5-8577-78B7F5B9EECE}"/>
              </a:ext>
            </a:extLst>
          </p:cNvPr>
          <p:cNvCxnSpPr>
            <a:cxnSpLocks/>
          </p:cNvCxnSpPr>
          <p:nvPr/>
        </p:nvCxnSpPr>
        <p:spPr>
          <a:xfrm>
            <a:off x="1899103" y="2039139"/>
            <a:ext cx="0" cy="272929"/>
          </a:xfrm>
          <a:prstGeom prst="line">
            <a:avLst/>
          </a:prstGeom>
          <a:ln w="19050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1387C0A3-C9AD-4C75-96F4-3D5285AD80ED}"/>
              </a:ext>
            </a:extLst>
          </p:cNvPr>
          <p:cNvCxnSpPr>
            <a:cxnSpLocks/>
          </p:cNvCxnSpPr>
          <p:nvPr/>
        </p:nvCxnSpPr>
        <p:spPr>
          <a:xfrm flipV="1">
            <a:off x="2813632" y="2572296"/>
            <a:ext cx="0" cy="143732"/>
          </a:xfrm>
          <a:prstGeom prst="line">
            <a:avLst/>
          </a:prstGeom>
          <a:ln w="19050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70B3FAC2-5199-4AC1-8A1B-F61B7CA0703D}"/>
              </a:ext>
            </a:extLst>
          </p:cNvPr>
          <p:cNvSpPr txBox="1"/>
          <p:nvPr/>
        </p:nvSpPr>
        <p:spPr>
          <a:xfrm>
            <a:off x="1846038" y="2891487"/>
            <a:ext cx="847613" cy="167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4842" indent="-104842">
              <a:buFont typeface="Arial" panose="020B0604020202020204" pitchFamily="34" charset="0"/>
              <a:buChar char="•"/>
            </a:pPr>
            <a:endParaRPr lang="en-US" sz="489" dirty="0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4B605430-4E51-4B19-9383-86CB906DF4C7}"/>
              </a:ext>
            </a:extLst>
          </p:cNvPr>
          <p:cNvSpPr/>
          <p:nvPr/>
        </p:nvSpPr>
        <p:spPr>
          <a:xfrm>
            <a:off x="1623478" y="5853491"/>
            <a:ext cx="626710" cy="318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9" dirty="0"/>
              <a:t>Biodiversity and human interaction</a:t>
            </a:r>
          </a:p>
        </p:txBody>
      </p: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02610BEA-0F31-4444-A411-0083831E3091}"/>
              </a:ext>
            </a:extLst>
          </p:cNvPr>
          <p:cNvCxnSpPr>
            <a:cxnSpLocks/>
          </p:cNvCxnSpPr>
          <p:nvPr/>
        </p:nvCxnSpPr>
        <p:spPr>
          <a:xfrm flipV="1">
            <a:off x="1820833" y="3913997"/>
            <a:ext cx="142677" cy="269531"/>
          </a:xfrm>
          <a:prstGeom prst="line">
            <a:avLst/>
          </a:prstGeom>
          <a:ln w="19050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C3934657-7F52-4606-89AA-9959983F3B18}"/>
              </a:ext>
            </a:extLst>
          </p:cNvPr>
          <p:cNvCxnSpPr>
            <a:cxnSpLocks/>
          </p:cNvCxnSpPr>
          <p:nvPr/>
        </p:nvCxnSpPr>
        <p:spPr>
          <a:xfrm>
            <a:off x="1019518" y="3370522"/>
            <a:ext cx="320489" cy="11199"/>
          </a:xfrm>
          <a:prstGeom prst="line">
            <a:avLst/>
          </a:prstGeom>
          <a:ln w="19050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Block Arc 240">
            <a:extLst>
              <a:ext uri="{FF2B5EF4-FFF2-40B4-BE49-F238E27FC236}">
                <a16:creationId xmlns:a16="http://schemas.microsoft.com/office/drawing/2014/main" id="{64AE3A98-D42F-4041-9CF0-3FA387A2498C}"/>
              </a:ext>
            </a:extLst>
          </p:cNvPr>
          <p:cNvSpPr/>
          <p:nvPr/>
        </p:nvSpPr>
        <p:spPr>
          <a:xfrm rot="5400000" flipH="1">
            <a:off x="4297226" y="1134795"/>
            <a:ext cx="1729870" cy="1347858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1">
              <a:solidFill>
                <a:schemeClr val="tx1"/>
              </a:solidFill>
            </a:endParaRPr>
          </a:p>
        </p:txBody>
      </p: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28E2B840-BF90-45C8-8C28-6C7956A1D09B}"/>
              </a:ext>
            </a:extLst>
          </p:cNvPr>
          <p:cNvCxnSpPr>
            <a:cxnSpLocks/>
          </p:cNvCxnSpPr>
          <p:nvPr/>
        </p:nvCxnSpPr>
        <p:spPr>
          <a:xfrm flipH="1">
            <a:off x="5753755" y="4658481"/>
            <a:ext cx="185794" cy="0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94B43164-40CD-48F7-BA8E-F0B3206C0288}"/>
              </a:ext>
            </a:extLst>
          </p:cNvPr>
          <p:cNvCxnSpPr>
            <a:cxnSpLocks/>
          </p:cNvCxnSpPr>
          <p:nvPr/>
        </p:nvCxnSpPr>
        <p:spPr>
          <a:xfrm flipH="1">
            <a:off x="5723551" y="3941420"/>
            <a:ext cx="218795" cy="133935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9745BBBF-DEE4-46EC-90EA-9655B6F020ED}"/>
              </a:ext>
            </a:extLst>
          </p:cNvPr>
          <p:cNvCxnSpPr>
            <a:cxnSpLocks/>
          </p:cNvCxnSpPr>
          <p:nvPr/>
        </p:nvCxnSpPr>
        <p:spPr>
          <a:xfrm>
            <a:off x="5319081" y="4369393"/>
            <a:ext cx="286137" cy="0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FDB3E15A-6C55-41BB-A678-3ECE0DEA51F9}"/>
              </a:ext>
            </a:extLst>
          </p:cNvPr>
          <p:cNvCxnSpPr>
            <a:cxnSpLocks/>
          </p:cNvCxnSpPr>
          <p:nvPr/>
        </p:nvCxnSpPr>
        <p:spPr>
          <a:xfrm flipH="1">
            <a:off x="2135363" y="6134031"/>
            <a:ext cx="186252" cy="179163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551E403B-E2E4-4808-A6F2-56640C32B9C7}"/>
              </a:ext>
            </a:extLst>
          </p:cNvPr>
          <p:cNvCxnSpPr>
            <a:cxnSpLocks/>
          </p:cNvCxnSpPr>
          <p:nvPr/>
        </p:nvCxnSpPr>
        <p:spPr>
          <a:xfrm flipH="1">
            <a:off x="5364386" y="3484626"/>
            <a:ext cx="117525" cy="225764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37931C83-FDD8-4871-B1CC-0D09EDED8057}"/>
              </a:ext>
            </a:extLst>
          </p:cNvPr>
          <p:cNvCxnSpPr>
            <a:cxnSpLocks/>
          </p:cNvCxnSpPr>
          <p:nvPr/>
        </p:nvCxnSpPr>
        <p:spPr>
          <a:xfrm flipV="1">
            <a:off x="2612124" y="3901025"/>
            <a:ext cx="0" cy="214754"/>
          </a:xfrm>
          <a:prstGeom prst="line">
            <a:avLst/>
          </a:prstGeom>
          <a:ln w="19050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CEEC1A97-B3E1-4D28-8FA7-B09B3033E9FF}"/>
              </a:ext>
            </a:extLst>
          </p:cNvPr>
          <p:cNvCxnSpPr>
            <a:cxnSpLocks/>
          </p:cNvCxnSpPr>
          <p:nvPr/>
        </p:nvCxnSpPr>
        <p:spPr>
          <a:xfrm flipV="1">
            <a:off x="4002884" y="3901025"/>
            <a:ext cx="0" cy="214754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Rectangle 253">
            <a:extLst>
              <a:ext uri="{FF2B5EF4-FFF2-40B4-BE49-F238E27FC236}">
                <a16:creationId xmlns:a16="http://schemas.microsoft.com/office/drawing/2014/main" id="{E2F87B15-B668-49CB-B786-426B1920272B}"/>
              </a:ext>
            </a:extLst>
          </p:cNvPr>
          <p:cNvSpPr/>
          <p:nvPr/>
        </p:nvSpPr>
        <p:spPr>
          <a:xfrm>
            <a:off x="4766010" y="4252718"/>
            <a:ext cx="574747" cy="242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89" dirty="0"/>
              <a:t>Variation and evolution </a:t>
            </a: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A337F21B-71E0-48A0-8A72-32050F83CFB7}"/>
              </a:ext>
            </a:extLst>
          </p:cNvPr>
          <p:cNvSpPr/>
          <p:nvPr/>
        </p:nvSpPr>
        <p:spPr>
          <a:xfrm>
            <a:off x="4108935" y="4569415"/>
            <a:ext cx="439317" cy="393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89" dirty="0"/>
              <a:t>The nervous system</a:t>
            </a:r>
          </a:p>
          <a:p>
            <a:pPr algn="r"/>
            <a:r>
              <a:rPr lang="en-US" sz="489" dirty="0"/>
              <a:t> </a:t>
            </a: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91A5CD47-BB16-43E0-AEDF-A249D7BAEE25}"/>
              </a:ext>
            </a:extLst>
          </p:cNvPr>
          <p:cNvSpPr/>
          <p:nvPr/>
        </p:nvSpPr>
        <p:spPr>
          <a:xfrm>
            <a:off x="5479620" y="3364633"/>
            <a:ext cx="548270" cy="393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9" dirty="0"/>
              <a:t>Hormonal control in humans</a:t>
            </a:r>
          </a:p>
          <a:p>
            <a:r>
              <a:rPr lang="en-US" sz="489" dirty="0"/>
              <a:t> </a:t>
            </a: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71F2775F-7DF1-4EC2-B734-369790FADDCF}"/>
              </a:ext>
            </a:extLst>
          </p:cNvPr>
          <p:cNvSpPr/>
          <p:nvPr/>
        </p:nvSpPr>
        <p:spPr>
          <a:xfrm>
            <a:off x="3659612" y="2869697"/>
            <a:ext cx="535724" cy="167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9" dirty="0"/>
              <a:t>Reproduction</a:t>
            </a: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DDABAFAB-9AAF-4309-A381-D02EF5255E7B}"/>
              </a:ext>
            </a:extLst>
          </p:cNvPr>
          <p:cNvSpPr/>
          <p:nvPr/>
        </p:nvSpPr>
        <p:spPr>
          <a:xfrm>
            <a:off x="2787443" y="2002302"/>
            <a:ext cx="767584" cy="242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89" dirty="0"/>
              <a:t>Understanding genetics and evolution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29FC287A-9504-43CC-B44E-6FA5B6F0AB2E}"/>
              </a:ext>
            </a:extLst>
          </p:cNvPr>
          <p:cNvSpPr txBox="1"/>
          <p:nvPr/>
        </p:nvSpPr>
        <p:spPr>
          <a:xfrm>
            <a:off x="524072" y="5691104"/>
            <a:ext cx="640510" cy="242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9" dirty="0"/>
              <a:t>Organization of an ecosystem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269324DC-816E-40C8-8436-6A3EFDA2EC0E}"/>
              </a:ext>
            </a:extLst>
          </p:cNvPr>
          <p:cNvSpPr txBox="1"/>
          <p:nvPr/>
        </p:nvSpPr>
        <p:spPr>
          <a:xfrm>
            <a:off x="884137" y="4151103"/>
            <a:ext cx="640510" cy="242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9" dirty="0"/>
              <a:t>Sexual asexual reproduction</a:t>
            </a:r>
          </a:p>
        </p:txBody>
      </p:sp>
      <p:cxnSp>
        <p:nvCxnSpPr>
          <p:cNvPr id="698" name="Straight Connector 697">
            <a:extLst>
              <a:ext uri="{FF2B5EF4-FFF2-40B4-BE49-F238E27FC236}">
                <a16:creationId xmlns:a16="http://schemas.microsoft.com/office/drawing/2014/main" id="{82114DC5-2A93-4F5B-B516-78F30C55F4AC}"/>
              </a:ext>
            </a:extLst>
          </p:cNvPr>
          <p:cNvCxnSpPr>
            <a:cxnSpLocks/>
          </p:cNvCxnSpPr>
          <p:nvPr/>
        </p:nvCxnSpPr>
        <p:spPr>
          <a:xfrm flipV="1">
            <a:off x="1018246" y="3561807"/>
            <a:ext cx="361936" cy="151333"/>
          </a:xfrm>
          <a:prstGeom prst="line">
            <a:avLst/>
          </a:prstGeom>
          <a:ln w="19050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Rectangle 265">
            <a:extLst>
              <a:ext uri="{FF2B5EF4-FFF2-40B4-BE49-F238E27FC236}">
                <a16:creationId xmlns:a16="http://schemas.microsoft.com/office/drawing/2014/main" id="{8AA509EC-FBC8-4663-B6CD-27113558EFA4}"/>
              </a:ext>
            </a:extLst>
          </p:cNvPr>
          <p:cNvSpPr/>
          <p:nvPr/>
        </p:nvSpPr>
        <p:spPr>
          <a:xfrm>
            <a:off x="439854" y="3020726"/>
            <a:ext cx="745457" cy="167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9" dirty="0"/>
              <a:t>Punnett squares</a:t>
            </a:r>
          </a:p>
        </p:txBody>
      </p: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8BA2CAA8-F52C-4A8D-8563-6E747F308B8A}"/>
              </a:ext>
            </a:extLst>
          </p:cNvPr>
          <p:cNvCxnSpPr>
            <a:cxnSpLocks/>
          </p:cNvCxnSpPr>
          <p:nvPr/>
        </p:nvCxnSpPr>
        <p:spPr>
          <a:xfrm flipV="1">
            <a:off x="4217625" y="2566070"/>
            <a:ext cx="0" cy="143732"/>
          </a:xfrm>
          <a:prstGeom prst="line">
            <a:avLst/>
          </a:prstGeom>
          <a:ln w="19050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C8E3B35A-8FF0-4D98-8D7D-AAF07589FEDB}"/>
              </a:ext>
            </a:extLst>
          </p:cNvPr>
          <p:cNvCxnSpPr>
            <a:cxnSpLocks/>
          </p:cNvCxnSpPr>
          <p:nvPr/>
        </p:nvCxnSpPr>
        <p:spPr>
          <a:xfrm>
            <a:off x="3709297" y="2133605"/>
            <a:ext cx="0" cy="219451"/>
          </a:xfrm>
          <a:prstGeom prst="line">
            <a:avLst/>
          </a:prstGeom>
          <a:ln w="19050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id="{D5D82FA4-AFF8-4637-85DE-95CC84D449DA}"/>
              </a:ext>
            </a:extLst>
          </p:cNvPr>
          <p:cNvCxnSpPr>
            <a:cxnSpLocks/>
          </p:cNvCxnSpPr>
          <p:nvPr/>
        </p:nvCxnSpPr>
        <p:spPr>
          <a:xfrm>
            <a:off x="4578986" y="2124347"/>
            <a:ext cx="5562" cy="216172"/>
          </a:xfrm>
          <a:prstGeom prst="line">
            <a:avLst/>
          </a:prstGeom>
          <a:ln w="19050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TextBox 273">
            <a:extLst>
              <a:ext uri="{FF2B5EF4-FFF2-40B4-BE49-F238E27FC236}">
                <a16:creationId xmlns:a16="http://schemas.microsoft.com/office/drawing/2014/main" id="{8BE0B5DA-D267-41CE-B0A3-CB467BCCD432}"/>
              </a:ext>
            </a:extLst>
          </p:cNvPr>
          <p:cNvSpPr txBox="1"/>
          <p:nvPr/>
        </p:nvSpPr>
        <p:spPr>
          <a:xfrm>
            <a:off x="3368553" y="1999688"/>
            <a:ext cx="615339" cy="167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9" dirty="0"/>
              <a:t>x</a:t>
            </a: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7A8B11FC-C3B9-4E8D-9105-71125230D370}"/>
              </a:ext>
            </a:extLst>
          </p:cNvPr>
          <p:cNvSpPr txBox="1"/>
          <p:nvPr/>
        </p:nvSpPr>
        <p:spPr>
          <a:xfrm>
            <a:off x="4561796" y="2767536"/>
            <a:ext cx="672106" cy="318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9" dirty="0"/>
              <a:t>Protein synthesis: Transcription and translation</a:t>
            </a:r>
          </a:p>
        </p:txBody>
      </p: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A271B549-30CB-4FB6-B2E6-52DA184D7A36}"/>
              </a:ext>
            </a:extLst>
          </p:cNvPr>
          <p:cNvCxnSpPr>
            <a:cxnSpLocks/>
            <a:stCxn id="1034" idx="2"/>
          </p:cNvCxnSpPr>
          <p:nvPr/>
        </p:nvCxnSpPr>
        <p:spPr>
          <a:xfrm flipH="1">
            <a:off x="5244694" y="874272"/>
            <a:ext cx="478242" cy="191508"/>
          </a:xfrm>
          <a:prstGeom prst="line">
            <a:avLst/>
          </a:prstGeom>
          <a:ln w="19050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6497A532-601B-4B0B-BBCC-5866DAFC5BEC}"/>
              </a:ext>
            </a:extLst>
          </p:cNvPr>
          <p:cNvCxnSpPr>
            <a:cxnSpLocks/>
          </p:cNvCxnSpPr>
          <p:nvPr/>
        </p:nvCxnSpPr>
        <p:spPr>
          <a:xfrm flipH="1" flipV="1">
            <a:off x="4789637" y="2551004"/>
            <a:ext cx="10975" cy="201522"/>
          </a:xfrm>
          <a:prstGeom prst="line">
            <a:avLst/>
          </a:prstGeom>
          <a:ln w="19050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7D5C17B0-0A3B-4570-9B07-DB3342C9B754}"/>
              </a:ext>
            </a:extLst>
          </p:cNvPr>
          <p:cNvCxnSpPr>
            <a:cxnSpLocks/>
          </p:cNvCxnSpPr>
          <p:nvPr/>
        </p:nvCxnSpPr>
        <p:spPr>
          <a:xfrm>
            <a:off x="5319154" y="1809389"/>
            <a:ext cx="193233" cy="1205"/>
          </a:xfrm>
          <a:prstGeom prst="line">
            <a:avLst/>
          </a:prstGeom>
          <a:ln w="19050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" name="Rectangle 296">
            <a:extLst>
              <a:ext uri="{FF2B5EF4-FFF2-40B4-BE49-F238E27FC236}">
                <a16:creationId xmlns:a16="http://schemas.microsoft.com/office/drawing/2014/main" id="{4878E66F-46D6-44CF-B796-23397A015120}"/>
              </a:ext>
            </a:extLst>
          </p:cNvPr>
          <p:cNvSpPr/>
          <p:nvPr/>
        </p:nvSpPr>
        <p:spPr>
          <a:xfrm>
            <a:off x="4827677" y="1735615"/>
            <a:ext cx="704298" cy="167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9" dirty="0"/>
              <a:t>x</a:t>
            </a:r>
          </a:p>
        </p:txBody>
      </p: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0D45EAAD-9635-4D92-90CB-0CD7FE1875B4}"/>
              </a:ext>
            </a:extLst>
          </p:cNvPr>
          <p:cNvCxnSpPr>
            <a:cxnSpLocks/>
          </p:cNvCxnSpPr>
          <p:nvPr/>
        </p:nvCxnSpPr>
        <p:spPr>
          <a:xfrm flipH="1" flipV="1">
            <a:off x="5314565" y="2547046"/>
            <a:ext cx="217410" cy="200387"/>
          </a:xfrm>
          <a:prstGeom prst="line">
            <a:avLst/>
          </a:prstGeom>
          <a:ln w="19050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53FDCB2A-835A-46C7-A12B-619C49347D3C}"/>
              </a:ext>
            </a:extLst>
          </p:cNvPr>
          <p:cNvCxnSpPr>
            <a:cxnSpLocks/>
          </p:cNvCxnSpPr>
          <p:nvPr/>
        </p:nvCxnSpPr>
        <p:spPr>
          <a:xfrm flipH="1" flipV="1">
            <a:off x="5647644" y="1612156"/>
            <a:ext cx="567282" cy="217232"/>
          </a:xfrm>
          <a:prstGeom prst="line">
            <a:avLst/>
          </a:prstGeom>
          <a:ln w="19050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" name="TextBox 311">
            <a:extLst>
              <a:ext uri="{FF2B5EF4-FFF2-40B4-BE49-F238E27FC236}">
                <a16:creationId xmlns:a16="http://schemas.microsoft.com/office/drawing/2014/main" id="{EA84F9E3-68B8-43AC-895A-E04CA6A5BFF8}"/>
              </a:ext>
            </a:extLst>
          </p:cNvPr>
          <p:cNvSpPr txBox="1"/>
          <p:nvPr/>
        </p:nvSpPr>
        <p:spPr>
          <a:xfrm>
            <a:off x="3993940" y="2678531"/>
            <a:ext cx="536220" cy="167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9" dirty="0"/>
              <a:t>x</a:t>
            </a:r>
          </a:p>
        </p:txBody>
      </p: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91C71EE5-FAA1-4609-A931-ADD4509DD6D1}"/>
              </a:ext>
            </a:extLst>
          </p:cNvPr>
          <p:cNvCxnSpPr>
            <a:cxnSpLocks/>
          </p:cNvCxnSpPr>
          <p:nvPr/>
        </p:nvCxnSpPr>
        <p:spPr>
          <a:xfrm flipH="1">
            <a:off x="2662667" y="1931607"/>
            <a:ext cx="27134" cy="454441"/>
          </a:xfrm>
          <a:prstGeom prst="line">
            <a:avLst/>
          </a:prstGeom>
          <a:ln w="19050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Graphic 34" descr="Heart organ">
            <a:extLst>
              <a:ext uri="{FF2B5EF4-FFF2-40B4-BE49-F238E27FC236}">
                <a16:creationId xmlns:a16="http://schemas.microsoft.com/office/drawing/2014/main" id="{916BF215-50A7-4235-A844-72126815A8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25698" y="8019682"/>
            <a:ext cx="318570" cy="318570"/>
          </a:xfrm>
          <a:prstGeom prst="rect">
            <a:avLst/>
          </a:prstGeom>
        </p:spPr>
      </p:pic>
      <p:pic>
        <p:nvPicPr>
          <p:cNvPr id="37" name="Graphic 36" descr="Stomach">
            <a:extLst>
              <a:ext uri="{FF2B5EF4-FFF2-40B4-BE49-F238E27FC236}">
                <a16:creationId xmlns:a16="http://schemas.microsoft.com/office/drawing/2014/main" id="{FEF7C845-2277-4F7F-8719-EAB06BA7FE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08146" y="8466701"/>
            <a:ext cx="329752" cy="329752"/>
          </a:xfrm>
          <a:prstGeom prst="rect">
            <a:avLst/>
          </a:prstGeom>
        </p:spPr>
      </p:pic>
      <p:pic>
        <p:nvPicPr>
          <p:cNvPr id="39" name="Graphic 38" descr="Lungs">
            <a:extLst>
              <a:ext uri="{FF2B5EF4-FFF2-40B4-BE49-F238E27FC236}">
                <a16:creationId xmlns:a16="http://schemas.microsoft.com/office/drawing/2014/main" id="{4907AE65-6AF1-414A-B2F3-90223A4ABA7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24844" y="8601852"/>
            <a:ext cx="355095" cy="355095"/>
          </a:xfrm>
          <a:prstGeom prst="rect">
            <a:avLst/>
          </a:prstGeom>
        </p:spPr>
      </p:pic>
      <p:pic>
        <p:nvPicPr>
          <p:cNvPr id="49" name="Graphic 48" descr="Microscope">
            <a:extLst>
              <a:ext uri="{FF2B5EF4-FFF2-40B4-BE49-F238E27FC236}">
                <a16:creationId xmlns:a16="http://schemas.microsoft.com/office/drawing/2014/main" id="{CBDCFB48-D3F1-4157-8055-4568598A13F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57269" y="9432295"/>
            <a:ext cx="415087" cy="415087"/>
          </a:xfrm>
          <a:prstGeom prst="rect">
            <a:avLst/>
          </a:prstGeom>
        </p:spPr>
      </p:pic>
      <p:pic>
        <p:nvPicPr>
          <p:cNvPr id="464" name="Graphic 463" descr="DNA">
            <a:extLst>
              <a:ext uri="{FF2B5EF4-FFF2-40B4-BE49-F238E27FC236}">
                <a16:creationId xmlns:a16="http://schemas.microsoft.com/office/drawing/2014/main" id="{A0785129-00F0-400D-90BE-901C4FB28E5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044128">
            <a:off x="3419568" y="1815311"/>
            <a:ext cx="387433" cy="387433"/>
          </a:xfrm>
          <a:prstGeom prst="rect">
            <a:avLst/>
          </a:prstGeom>
        </p:spPr>
      </p:pic>
      <p:pic>
        <p:nvPicPr>
          <p:cNvPr id="467" name="Graphic 466" descr="Needle">
            <a:extLst>
              <a:ext uri="{FF2B5EF4-FFF2-40B4-BE49-F238E27FC236}">
                <a16:creationId xmlns:a16="http://schemas.microsoft.com/office/drawing/2014/main" id="{78083E54-7194-436E-904D-C71BFFADB96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253228" y="5979140"/>
            <a:ext cx="372254" cy="372254"/>
          </a:xfrm>
          <a:prstGeom prst="rect">
            <a:avLst/>
          </a:prstGeom>
        </p:spPr>
      </p:pic>
      <p:pic>
        <p:nvPicPr>
          <p:cNvPr id="473" name="Graphic 472" descr="Deciduous tree">
            <a:extLst>
              <a:ext uri="{FF2B5EF4-FFF2-40B4-BE49-F238E27FC236}">
                <a16:creationId xmlns:a16="http://schemas.microsoft.com/office/drawing/2014/main" id="{9AEE586C-81F8-48F5-BC01-9B2DE4E94BE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347259" y="5708223"/>
            <a:ext cx="404730" cy="404730"/>
          </a:xfrm>
          <a:prstGeom prst="rect">
            <a:avLst/>
          </a:prstGeom>
        </p:spPr>
      </p:pic>
      <p:pic>
        <p:nvPicPr>
          <p:cNvPr id="475" name="Graphic 474" descr="Bug spray">
            <a:extLst>
              <a:ext uri="{FF2B5EF4-FFF2-40B4-BE49-F238E27FC236}">
                <a16:creationId xmlns:a16="http://schemas.microsoft.com/office/drawing/2014/main" id="{75B04FA0-9CDD-471D-B4F9-73413394F68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2168520">
            <a:off x="1592468" y="5508438"/>
            <a:ext cx="378873" cy="378873"/>
          </a:xfrm>
          <a:prstGeom prst="rect">
            <a:avLst/>
          </a:prstGeom>
        </p:spPr>
      </p:pic>
      <p:pic>
        <p:nvPicPr>
          <p:cNvPr id="477" name="Graphic 476" descr="Baby">
            <a:extLst>
              <a:ext uri="{FF2B5EF4-FFF2-40B4-BE49-F238E27FC236}">
                <a16:creationId xmlns:a16="http://schemas.microsoft.com/office/drawing/2014/main" id="{26D0C6CA-4C3C-4C6D-ACBD-F1F64A573D5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095943" y="2723598"/>
            <a:ext cx="332214" cy="332214"/>
          </a:xfrm>
          <a:prstGeom prst="rect">
            <a:avLst/>
          </a:prstGeom>
        </p:spPr>
      </p:pic>
      <p:pic>
        <p:nvPicPr>
          <p:cNvPr id="483" name="Graphic 482" descr="Rocket">
            <a:extLst>
              <a:ext uri="{FF2B5EF4-FFF2-40B4-BE49-F238E27FC236}">
                <a16:creationId xmlns:a16="http://schemas.microsoft.com/office/drawing/2014/main" id="{72188052-A60B-4785-9637-2C13DF9875A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412187" y="2758293"/>
            <a:ext cx="346817" cy="346817"/>
          </a:xfrm>
          <a:prstGeom prst="rect">
            <a:avLst/>
          </a:prstGeom>
        </p:spPr>
      </p:pic>
      <p:pic>
        <p:nvPicPr>
          <p:cNvPr id="485" name="Graphic 484" descr="Sun">
            <a:extLst>
              <a:ext uri="{FF2B5EF4-FFF2-40B4-BE49-F238E27FC236}">
                <a16:creationId xmlns:a16="http://schemas.microsoft.com/office/drawing/2014/main" id="{30CC48DE-A936-404A-8105-EEB15D4D976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 rot="18403659">
            <a:off x="4600395" y="5873085"/>
            <a:ext cx="298579" cy="298579"/>
          </a:xfrm>
          <a:prstGeom prst="rect">
            <a:avLst/>
          </a:prstGeom>
        </p:spPr>
      </p:pic>
      <p:pic>
        <p:nvPicPr>
          <p:cNvPr id="487" name="Graphic 486" descr="Brain">
            <a:extLst>
              <a:ext uri="{FF2B5EF4-FFF2-40B4-BE49-F238E27FC236}">
                <a16:creationId xmlns:a16="http://schemas.microsoft.com/office/drawing/2014/main" id="{5A8B9D01-DE50-4C0C-A7BF-43226C0B4AE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447641" y="4558560"/>
            <a:ext cx="317599" cy="317599"/>
          </a:xfrm>
          <a:prstGeom prst="rect">
            <a:avLst/>
          </a:prstGeom>
        </p:spPr>
      </p:pic>
      <p:pic>
        <p:nvPicPr>
          <p:cNvPr id="505" name="Graphic 504" descr="Earth globe Africa and Europe">
            <a:extLst>
              <a:ext uri="{FF2B5EF4-FFF2-40B4-BE49-F238E27FC236}">
                <a16:creationId xmlns:a16="http://schemas.microsoft.com/office/drawing/2014/main" id="{D1560FD4-7E8B-4CC6-BF98-B230FAA92230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948334" y="1883359"/>
            <a:ext cx="350623" cy="350623"/>
          </a:xfrm>
          <a:prstGeom prst="rect">
            <a:avLst/>
          </a:prstGeom>
        </p:spPr>
      </p:pic>
      <p:pic>
        <p:nvPicPr>
          <p:cNvPr id="1034" name="Picture 10" descr="Image result for evolution icon">
            <a:extLst>
              <a:ext uri="{FF2B5EF4-FFF2-40B4-BE49-F238E27FC236}">
                <a16:creationId xmlns:a16="http://schemas.microsoft.com/office/drawing/2014/main" id="{ADA0DA60-DF81-4532-8BB3-ADD5CA55A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114" y="509157"/>
            <a:ext cx="705643" cy="36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8" name="Graphic 517" descr="Leaf">
            <a:extLst>
              <a:ext uri="{FF2B5EF4-FFF2-40B4-BE49-F238E27FC236}">
                <a16:creationId xmlns:a16="http://schemas.microsoft.com/office/drawing/2014/main" id="{31A14F31-724B-46D3-A42D-86CEC8F38424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4819182" y="3943370"/>
            <a:ext cx="301714" cy="301714"/>
          </a:xfrm>
          <a:prstGeom prst="rect">
            <a:avLst/>
          </a:prstGeom>
        </p:spPr>
      </p:pic>
      <p:pic>
        <p:nvPicPr>
          <p:cNvPr id="525" name="Picture 524">
            <a:extLst>
              <a:ext uri="{FF2B5EF4-FFF2-40B4-BE49-F238E27FC236}">
                <a16:creationId xmlns:a16="http://schemas.microsoft.com/office/drawing/2014/main" id="{019B310B-BA33-4E84-A183-87FAD53823A7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35654" y="6046658"/>
            <a:ext cx="915172" cy="219641"/>
          </a:xfrm>
          <a:prstGeom prst="rect">
            <a:avLst/>
          </a:prstGeom>
        </p:spPr>
      </p:pic>
      <p:sp>
        <p:nvSpPr>
          <p:cNvPr id="443" name="Rectangle 442">
            <a:extLst>
              <a:ext uri="{FF2B5EF4-FFF2-40B4-BE49-F238E27FC236}">
                <a16:creationId xmlns:a16="http://schemas.microsoft.com/office/drawing/2014/main" id="{59A02434-3D85-4E1D-A4BC-41BA6EC3B6EB}"/>
              </a:ext>
            </a:extLst>
          </p:cNvPr>
          <p:cNvSpPr/>
          <p:nvPr/>
        </p:nvSpPr>
        <p:spPr>
          <a:xfrm>
            <a:off x="1588810" y="6917056"/>
            <a:ext cx="690215" cy="242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9" dirty="0"/>
              <a:t>Biotic &amp; abiotic factors</a:t>
            </a:r>
          </a:p>
        </p:txBody>
      </p:sp>
      <p:pic>
        <p:nvPicPr>
          <p:cNvPr id="1052" name="Picture 28" descr="Image result for cell division icon">
            <a:extLst>
              <a:ext uri="{FF2B5EF4-FFF2-40B4-BE49-F238E27FC236}">
                <a16:creationId xmlns:a16="http://schemas.microsoft.com/office/drawing/2014/main" id="{FDAF1E09-A397-4533-B138-44D5B3326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80813" y="8435066"/>
            <a:ext cx="480982" cy="48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" name="TextBox 275">
            <a:extLst>
              <a:ext uri="{FF2B5EF4-FFF2-40B4-BE49-F238E27FC236}">
                <a16:creationId xmlns:a16="http://schemas.microsoft.com/office/drawing/2014/main" id="{9BA181B4-B4FF-4C9A-81BB-3CCD71A6B33E}"/>
              </a:ext>
            </a:extLst>
          </p:cNvPr>
          <p:cNvSpPr txBox="1"/>
          <p:nvPr/>
        </p:nvSpPr>
        <p:spPr>
          <a:xfrm>
            <a:off x="500065" y="7993480"/>
            <a:ext cx="650086" cy="306467"/>
          </a:xfrm>
          <a:prstGeom prst="wedgeRoundRectCallout">
            <a:avLst>
              <a:gd name="adj1" fmla="val 84969"/>
              <a:gd name="adj2" fmla="val 1777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" b="1" u="sng" dirty="0"/>
              <a:t>B2 Organization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61DE33B1-4C74-4DE7-9641-341D67B0A779}"/>
              </a:ext>
            </a:extLst>
          </p:cNvPr>
          <p:cNvSpPr txBox="1"/>
          <p:nvPr/>
        </p:nvSpPr>
        <p:spPr>
          <a:xfrm>
            <a:off x="2077305" y="2855351"/>
            <a:ext cx="605915" cy="518582"/>
          </a:xfrm>
          <a:prstGeom prst="wedgeRoundRectCallout">
            <a:avLst>
              <a:gd name="adj1" fmla="val -111320"/>
              <a:gd name="adj2" fmla="val 11223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9" b="1" u="sng" dirty="0">
                <a:latin typeface="Century Gothic" panose="020B0502020202020204" pitchFamily="34" charset="0"/>
              </a:rPr>
              <a:t>B6 Inheritance, variation and evolution</a:t>
            </a: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8F25092A-57B8-485F-9AC6-5CBA5BED43B6}"/>
              </a:ext>
            </a:extLst>
          </p:cNvPr>
          <p:cNvSpPr txBox="1"/>
          <p:nvPr/>
        </p:nvSpPr>
        <p:spPr>
          <a:xfrm>
            <a:off x="3168795" y="4519407"/>
            <a:ext cx="673108" cy="408623"/>
          </a:xfrm>
          <a:prstGeom prst="wedgeRoundRectCallout">
            <a:avLst>
              <a:gd name="adj1" fmla="val -9022"/>
              <a:gd name="adj2" fmla="val 7893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" b="1" u="sng" dirty="0"/>
              <a:t>B5 Homeostasis and response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2EE19107-BAD8-43C1-9371-B5D19A5664E3}"/>
              </a:ext>
            </a:extLst>
          </p:cNvPr>
          <p:cNvSpPr txBox="1"/>
          <p:nvPr/>
        </p:nvSpPr>
        <p:spPr>
          <a:xfrm>
            <a:off x="1909337" y="6656405"/>
            <a:ext cx="687814" cy="238363"/>
          </a:xfrm>
          <a:prstGeom prst="wedgeRoundRectCallout">
            <a:avLst>
              <a:gd name="adj1" fmla="val 32434"/>
              <a:gd name="adj2" fmla="val -11254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u="sng" dirty="0"/>
              <a:t>B7 Ecology</a:t>
            </a: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187967C0-6447-4C87-AD67-3136C1A24110}"/>
              </a:ext>
            </a:extLst>
          </p:cNvPr>
          <p:cNvSpPr txBox="1"/>
          <p:nvPr/>
        </p:nvSpPr>
        <p:spPr>
          <a:xfrm>
            <a:off x="4018137" y="6626099"/>
            <a:ext cx="735437" cy="340519"/>
          </a:xfrm>
          <a:prstGeom prst="wedgeRoundRectCallout">
            <a:avLst>
              <a:gd name="adj1" fmla="val 4778"/>
              <a:gd name="adj2" fmla="val -14979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00" b="1" u="sng" dirty="0"/>
              <a:t>B4 Bioenergetics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14723749-30AA-47F2-8FB2-175979B7622B}"/>
              </a:ext>
            </a:extLst>
          </p:cNvPr>
          <p:cNvSpPr txBox="1"/>
          <p:nvPr/>
        </p:nvSpPr>
        <p:spPr>
          <a:xfrm>
            <a:off x="3360346" y="7830168"/>
            <a:ext cx="526374" cy="510778"/>
          </a:xfrm>
          <a:prstGeom prst="wedgeRoundRectCallout">
            <a:avLst>
              <a:gd name="adj1" fmla="val 32566"/>
              <a:gd name="adj2" fmla="val -8143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u="sng" dirty="0"/>
              <a:t>B3 Infection and response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8FF73C52-E310-4716-A14A-818FF3D821BE}"/>
              </a:ext>
            </a:extLst>
          </p:cNvPr>
          <p:cNvSpPr txBox="1"/>
          <p:nvPr/>
        </p:nvSpPr>
        <p:spPr>
          <a:xfrm>
            <a:off x="4143220" y="4062873"/>
            <a:ext cx="573232" cy="518582"/>
          </a:xfrm>
          <a:prstGeom prst="wedgeRoundRectCallout">
            <a:avLst>
              <a:gd name="adj1" fmla="val -13354"/>
              <a:gd name="adj2" fmla="val -12291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9" b="1" u="sng" dirty="0"/>
              <a:t>B5 Homeostasis and response- part 2 </a:t>
            </a:r>
          </a:p>
        </p:txBody>
      </p:sp>
      <p:pic>
        <p:nvPicPr>
          <p:cNvPr id="3" name="Graphic 2" descr="Group">
            <a:extLst>
              <a:ext uri="{FF2B5EF4-FFF2-40B4-BE49-F238E27FC236}">
                <a16:creationId xmlns:a16="http://schemas.microsoft.com/office/drawing/2014/main" id="{CE659AD1-7753-46E5-94CD-39F9F489E3F7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5763971" y="8869870"/>
            <a:ext cx="559124" cy="559124"/>
          </a:xfrm>
          <a:prstGeom prst="rect">
            <a:avLst/>
          </a:prstGeom>
        </p:spPr>
      </p:pic>
      <p:pic>
        <p:nvPicPr>
          <p:cNvPr id="1026" name="Picture 2" descr="AQA Home">
            <a:extLst>
              <a:ext uri="{FF2B5EF4-FFF2-40B4-BE49-F238E27FC236}">
                <a16:creationId xmlns:a16="http://schemas.microsoft.com/office/drawing/2014/main" id="{93B2817E-1DCA-495E-870A-5114991306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84" b="1659"/>
          <a:stretch/>
        </p:blipFill>
        <p:spPr bwMode="auto">
          <a:xfrm>
            <a:off x="5425162" y="26960"/>
            <a:ext cx="975639" cy="48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DCFFD6-E1B9-40C2-8B99-34263550A124}"/>
              </a:ext>
            </a:extLst>
          </p:cNvPr>
          <p:cNvSpPr txBox="1"/>
          <p:nvPr/>
        </p:nvSpPr>
        <p:spPr>
          <a:xfrm>
            <a:off x="457199" y="-7227"/>
            <a:ext cx="4910831" cy="468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46" b="1" dirty="0">
                <a:solidFill>
                  <a:schemeClr val="accent1">
                    <a:lumMod val="50000"/>
                  </a:schemeClr>
                </a:solidFill>
              </a:rPr>
              <a:t>The Compass school KS4 Biology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084998-A1DF-40BF-B896-42599E4B8F65}"/>
              </a:ext>
            </a:extLst>
          </p:cNvPr>
          <p:cNvSpPr txBox="1"/>
          <p:nvPr/>
        </p:nvSpPr>
        <p:spPr>
          <a:xfrm>
            <a:off x="2735057" y="262046"/>
            <a:ext cx="1509746" cy="318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68" b="1" dirty="0">
                <a:solidFill>
                  <a:srgbClr val="002060"/>
                </a:solidFill>
              </a:rPr>
              <a:t>Separate science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2FB744DC-90BE-4571-8E4F-F1A1B1D0F9DF}"/>
              </a:ext>
            </a:extLst>
          </p:cNvPr>
          <p:cNvSpPr/>
          <p:nvPr/>
        </p:nvSpPr>
        <p:spPr>
          <a:xfrm>
            <a:off x="5152291" y="9451346"/>
            <a:ext cx="596106" cy="318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/>
              <a:t>Cell structure, specialization and microscopy</a:t>
            </a:r>
          </a:p>
        </p:txBody>
      </p: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16019830-9CD6-438E-9FEA-EE85EE866F17}"/>
              </a:ext>
            </a:extLst>
          </p:cNvPr>
          <p:cNvCxnSpPr>
            <a:cxnSpLocks/>
          </p:cNvCxnSpPr>
          <p:nvPr/>
        </p:nvCxnSpPr>
        <p:spPr>
          <a:xfrm flipV="1">
            <a:off x="2559137" y="9131188"/>
            <a:ext cx="171185" cy="262844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Rectangle 257">
            <a:extLst>
              <a:ext uri="{FF2B5EF4-FFF2-40B4-BE49-F238E27FC236}">
                <a16:creationId xmlns:a16="http://schemas.microsoft.com/office/drawing/2014/main" id="{83EE7778-2958-42AB-9DD9-E2A9E2110278}"/>
              </a:ext>
            </a:extLst>
          </p:cNvPr>
          <p:cNvSpPr/>
          <p:nvPr/>
        </p:nvSpPr>
        <p:spPr>
          <a:xfrm>
            <a:off x="3361751" y="8320478"/>
            <a:ext cx="468278" cy="318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9" dirty="0"/>
              <a:t>Exchange surfaces and SA:V</a:t>
            </a:r>
          </a:p>
        </p:txBody>
      </p: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B708163A-30D8-4937-BD41-D4761F14D123}"/>
              </a:ext>
            </a:extLst>
          </p:cNvPr>
          <p:cNvCxnSpPr>
            <a:cxnSpLocks/>
          </p:cNvCxnSpPr>
          <p:nvPr/>
        </p:nvCxnSpPr>
        <p:spPr>
          <a:xfrm>
            <a:off x="2554957" y="8763555"/>
            <a:ext cx="4573" cy="232159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Rectangle 269">
            <a:extLst>
              <a:ext uri="{FF2B5EF4-FFF2-40B4-BE49-F238E27FC236}">
                <a16:creationId xmlns:a16="http://schemas.microsoft.com/office/drawing/2014/main" id="{CEC03D7B-FE75-4E4F-9EB3-4386546CB59B}"/>
              </a:ext>
            </a:extLst>
          </p:cNvPr>
          <p:cNvSpPr/>
          <p:nvPr/>
        </p:nvSpPr>
        <p:spPr>
          <a:xfrm>
            <a:off x="4010783" y="7207137"/>
            <a:ext cx="633833" cy="242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89" dirty="0"/>
              <a:t>Health and disease</a:t>
            </a:r>
          </a:p>
        </p:txBody>
      </p:sp>
      <p:pic>
        <p:nvPicPr>
          <p:cNvPr id="22" name="Graphic 21" descr="First aid kit">
            <a:extLst>
              <a:ext uri="{FF2B5EF4-FFF2-40B4-BE49-F238E27FC236}">
                <a16:creationId xmlns:a16="http://schemas.microsoft.com/office/drawing/2014/main" id="{52C0F9C4-857C-4175-AC87-92350433182C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4577385" y="7170673"/>
            <a:ext cx="282293" cy="282293"/>
          </a:xfrm>
          <a:prstGeom prst="rect">
            <a:avLst/>
          </a:prstGeom>
        </p:spPr>
      </p:pic>
      <p:pic>
        <p:nvPicPr>
          <p:cNvPr id="27" name="Graphic 26" descr="Medicine">
            <a:extLst>
              <a:ext uri="{FF2B5EF4-FFF2-40B4-BE49-F238E27FC236}">
                <a16:creationId xmlns:a16="http://schemas.microsoft.com/office/drawing/2014/main" id="{682BBEEA-E1F5-4FB5-9A7A-68627EA2B490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223434" y="6529930"/>
            <a:ext cx="293412" cy="293412"/>
          </a:xfrm>
          <a:prstGeom prst="rect">
            <a:avLst/>
          </a:prstGeom>
        </p:spPr>
      </p:pic>
      <p:sp>
        <p:nvSpPr>
          <p:cNvPr id="175" name="Rectangle 174">
            <a:extLst>
              <a:ext uri="{FF2B5EF4-FFF2-40B4-BE49-F238E27FC236}">
                <a16:creationId xmlns:a16="http://schemas.microsoft.com/office/drawing/2014/main" id="{B69BFFAD-6F8A-447F-AF26-71E015342D11}"/>
              </a:ext>
            </a:extLst>
          </p:cNvPr>
          <p:cNvSpPr/>
          <p:nvPr/>
        </p:nvSpPr>
        <p:spPr>
          <a:xfrm>
            <a:off x="2619208" y="8231895"/>
            <a:ext cx="663515" cy="242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9" dirty="0"/>
              <a:t>Mitosis , binary fission</a:t>
            </a:r>
          </a:p>
        </p:txBody>
      </p:sp>
      <p:cxnSp>
        <p:nvCxnSpPr>
          <p:cNvPr id="619" name="Straight Connector 618">
            <a:extLst>
              <a:ext uri="{FF2B5EF4-FFF2-40B4-BE49-F238E27FC236}">
                <a16:creationId xmlns:a16="http://schemas.microsoft.com/office/drawing/2014/main" id="{4405E6CA-E5DD-422F-BBC2-0D02D90B9AF8}"/>
              </a:ext>
            </a:extLst>
          </p:cNvPr>
          <p:cNvCxnSpPr>
            <a:cxnSpLocks/>
          </p:cNvCxnSpPr>
          <p:nvPr/>
        </p:nvCxnSpPr>
        <p:spPr>
          <a:xfrm flipH="1">
            <a:off x="3624014" y="7400478"/>
            <a:ext cx="99578" cy="203097"/>
          </a:xfrm>
          <a:prstGeom prst="line">
            <a:avLst/>
          </a:prstGeom>
          <a:ln w="19050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4" name="Picture 493">
            <a:extLst>
              <a:ext uri="{FF2B5EF4-FFF2-40B4-BE49-F238E27FC236}">
                <a16:creationId xmlns:a16="http://schemas.microsoft.com/office/drawing/2014/main" id="{61C38051-D172-47B2-B2C0-309F9C164898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 rot="1005117">
            <a:off x="5985276" y="4498799"/>
            <a:ext cx="257185" cy="257185"/>
          </a:xfrm>
          <a:prstGeom prst="rect">
            <a:avLst/>
          </a:prstGeom>
        </p:spPr>
      </p:pic>
      <p:sp>
        <p:nvSpPr>
          <p:cNvPr id="253" name="Rectangle 252">
            <a:extLst>
              <a:ext uri="{FF2B5EF4-FFF2-40B4-BE49-F238E27FC236}">
                <a16:creationId xmlns:a16="http://schemas.microsoft.com/office/drawing/2014/main" id="{550593A4-D2BC-4588-B370-D164E22D7491}"/>
              </a:ext>
            </a:extLst>
          </p:cNvPr>
          <p:cNvSpPr/>
          <p:nvPr/>
        </p:nvSpPr>
        <p:spPr>
          <a:xfrm>
            <a:off x="6008373" y="4076763"/>
            <a:ext cx="508473" cy="242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9" dirty="0"/>
              <a:t>Homeostasis</a:t>
            </a:r>
          </a:p>
          <a:p>
            <a:r>
              <a:rPr lang="en-US" sz="489" dirty="0"/>
              <a:t> </a:t>
            </a:r>
          </a:p>
        </p:txBody>
      </p:sp>
      <p:pic>
        <p:nvPicPr>
          <p:cNvPr id="2066" name="Picture 18" descr="Image result for kidney icon">
            <a:extLst>
              <a:ext uri="{FF2B5EF4-FFF2-40B4-BE49-F238E27FC236}">
                <a16:creationId xmlns:a16="http://schemas.microsoft.com/office/drawing/2014/main" id="{F19561FD-13D4-47B5-819F-059ACF90E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29" y="3818574"/>
            <a:ext cx="269867" cy="28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" name="TextBox 204">
            <a:extLst>
              <a:ext uri="{FF2B5EF4-FFF2-40B4-BE49-F238E27FC236}">
                <a16:creationId xmlns:a16="http://schemas.microsoft.com/office/drawing/2014/main" id="{889CD323-4010-4D1C-899E-D8E20531F8DE}"/>
              </a:ext>
            </a:extLst>
          </p:cNvPr>
          <p:cNvSpPr txBox="1"/>
          <p:nvPr/>
        </p:nvSpPr>
        <p:spPr>
          <a:xfrm>
            <a:off x="1839774" y="2684249"/>
            <a:ext cx="509527" cy="167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9" dirty="0"/>
              <a:t>x</a:t>
            </a:r>
          </a:p>
        </p:txBody>
      </p:sp>
      <p:pic>
        <p:nvPicPr>
          <p:cNvPr id="2078" name="Picture 30" descr="Image result for methane structure">
            <a:extLst>
              <a:ext uri="{FF2B5EF4-FFF2-40B4-BE49-F238E27FC236}">
                <a16:creationId xmlns:a16="http://schemas.microsoft.com/office/drawing/2014/main" id="{38D960CC-5836-42D3-BEF6-58B4AB48C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800" y="1981477"/>
            <a:ext cx="182278" cy="18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6" name="TextBox 225">
            <a:extLst>
              <a:ext uri="{FF2B5EF4-FFF2-40B4-BE49-F238E27FC236}">
                <a16:creationId xmlns:a16="http://schemas.microsoft.com/office/drawing/2014/main" id="{86620ADC-67F0-43AA-A588-F1F7E3EC5F89}"/>
              </a:ext>
            </a:extLst>
          </p:cNvPr>
          <p:cNvSpPr txBox="1"/>
          <p:nvPr/>
        </p:nvSpPr>
        <p:spPr>
          <a:xfrm>
            <a:off x="1548801" y="1888569"/>
            <a:ext cx="536220" cy="242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9" dirty="0"/>
              <a:t>Greenhouse gases</a:t>
            </a:r>
          </a:p>
        </p:txBody>
      </p:sp>
      <p:pic>
        <p:nvPicPr>
          <p:cNvPr id="530" name="Graphic 529" descr="Cow">
            <a:extLst>
              <a:ext uri="{FF2B5EF4-FFF2-40B4-BE49-F238E27FC236}">
                <a16:creationId xmlns:a16="http://schemas.microsoft.com/office/drawing/2014/main" id="{0CDC085B-141C-45EA-BD49-D9FB4B70131E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1535023" y="2026990"/>
            <a:ext cx="323437" cy="323437"/>
          </a:xfrm>
          <a:prstGeom prst="rect">
            <a:avLst/>
          </a:prstGeom>
        </p:spPr>
      </p:pic>
      <p:pic>
        <p:nvPicPr>
          <p:cNvPr id="365" name="Picture 364" descr="A close up of a logo&#10;&#10;Description automatically generated">
            <a:extLst>
              <a:ext uri="{FF2B5EF4-FFF2-40B4-BE49-F238E27FC236}">
                <a16:creationId xmlns:a16="http://schemas.microsoft.com/office/drawing/2014/main" id="{33FDF353-3DA9-473B-87BC-8959AA867BA0}"/>
              </a:ext>
            </a:extLst>
          </p:cNvPr>
          <p:cNvPicPr>
            <a:picLocks noChangeAspect="1"/>
          </p:cNvPicPr>
          <p:nvPr/>
        </p:nvPicPr>
        <p:blipFill rotWithShape="1"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78"/>
          <a:stretch/>
        </p:blipFill>
        <p:spPr>
          <a:xfrm flipH="1">
            <a:off x="3878283" y="558297"/>
            <a:ext cx="298841" cy="291466"/>
          </a:xfrm>
          <a:prstGeom prst="rect">
            <a:avLst/>
          </a:prstGeom>
        </p:spPr>
      </p:pic>
      <p:sp>
        <p:nvSpPr>
          <p:cNvPr id="283" name="Rectangle 282">
            <a:extLst>
              <a:ext uri="{FF2B5EF4-FFF2-40B4-BE49-F238E27FC236}">
                <a16:creationId xmlns:a16="http://schemas.microsoft.com/office/drawing/2014/main" id="{DC93C4B9-DE2B-44DD-921C-8683F77E0258}"/>
              </a:ext>
            </a:extLst>
          </p:cNvPr>
          <p:cNvSpPr/>
          <p:nvPr/>
        </p:nvSpPr>
        <p:spPr>
          <a:xfrm rot="631586">
            <a:off x="3570599" y="874097"/>
            <a:ext cx="844335" cy="13103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1"/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CCD2276B-9838-4679-BC04-DB260D70217E}"/>
              </a:ext>
            </a:extLst>
          </p:cNvPr>
          <p:cNvSpPr/>
          <p:nvPr/>
        </p:nvSpPr>
        <p:spPr>
          <a:xfrm rot="20917980">
            <a:off x="3593750" y="1264412"/>
            <a:ext cx="844335" cy="13103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1"/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411F2133-E6E2-4E33-958F-1CE2D896C2C9}"/>
              </a:ext>
            </a:extLst>
          </p:cNvPr>
          <p:cNvSpPr/>
          <p:nvPr/>
        </p:nvSpPr>
        <p:spPr>
          <a:xfrm>
            <a:off x="3524483" y="1072061"/>
            <a:ext cx="844335" cy="13103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1"/>
          </a:p>
        </p:txBody>
      </p:sp>
      <p:sp>
        <p:nvSpPr>
          <p:cNvPr id="295" name="Triangle 45">
            <a:extLst>
              <a:ext uri="{FF2B5EF4-FFF2-40B4-BE49-F238E27FC236}">
                <a16:creationId xmlns:a16="http://schemas.microsoft.com/office/drawing/2014/main" id="{45AFA505-7617-4FC4-A4F5-2A0D069C29C6}"/>
              </a:ext>
            </a:extLst>
          </p:cNvPr>
          <p:cNvSpPr/>
          <p:nvPr/>
        </p:nvSpPr>
        <p:spPr>
          <a:xfrm rot="4569838" flipV="1">
            <a:off x="3393056" y="1344341"/>
            <a:ext cx="265078" cy="214520"/>
          </a:xfrm>
          <a:prstGeom prst="triangle">
            <a:avLst>
              <a:gd name="adj" fmla="val 4536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8000">
                <a:schemeClr val="accent1">
                  <a:lumMod val="45000"/>
                  <a:lumOff val="55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84000">
                <a:srgbClr val="00206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1" dirty="0"/>
          </a:p>
        </p:txBody>
      </p:sp>
      <p:sp>
        <p:nvSpPr>
          <p:cNvPr id="305" name="Triangle 45">
            <a:extLst>
              <a:ext uri="{FF2B5EF4-FFF2-40B4-BE49-F238E27FC236}">
                <a16:creationId xmlns:a16="http://schemas.microsoft.com/office/drawing/2014/main" id="{A4C12CC1-07D3-4555-8C35-1F482E6CC24B}"/>
              </a:ext>
            </a:extLst>
          </p:cNvPr>
          <p:cNvSpPr/>
          <p:nvPr/>
        </p:nvSpPr>
        <p:spPr>
          <a:xfrm rot="5400000" flipV="1">
            <a:off x="3287839" y="1032942"/>
            <a:ext cx="265077" cy="214521"/>
          </a:xfrm>
          <a:prstGeom prst="triangle">
            <a:avLst>
              <a:gd name="adj" fmla="val 4536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8000">
                <a:schemeClr val="accent1">
                  <a:lumMod val="45000"/>
                  <a:lumOff val="55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84000">
                <a:srgbClr val="00206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1" dirty="0"/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18144E95-D3A7-4BB7-9325-CAB93060272B}"/>
              </a:ext>
            </a:extLst>
          </p:cNvPr>
          <p:cNvSpPr/>
          <p:nvPr/>
        </p:nvSpPr>
        <p:spPr>
          <a:xfrm>
            <a:off x="250403" y="884677"/>
            <a:ext cx="2012782" cy="817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673" dirty="0">
                <a:latin typeface="Century Gothic" panose="020B0502020202020204" pitchFamily="34" charset="0"/>
              </a:rPr>
              <a:t>Other post 16 options – Apprenticeships, other A level subjects, other BTEC subjects, other training, College?</a:t>
            </a:r>
          </a:p>
          <a:p>
            <a:pPr algn="r"/>
            <a:r>
              <a:rPr lang="en-US" sz="673" dirty="0">
                <a:latin typeface="Century Gothic" panose="020B0502020202020204" pitchFamily="34" charset="0"/>
              </a:rPr>
              <a:t>A level Sciences – Biology, Chemistry and Physics</a:t>
            </a:r>
          </a:p>
          <a:p>
            <a:pPr algn="r"/>
            <a:r>
              <a:rPr lang="en-US" sz="673" dirty="0">
                <a:latin typeface="Century Gothic" panose="020B0502020202020204" pitchFamily="34" charset="0"/>
              </a:rPr>
              <a:t> (Need grade 6 and above and grade 6 in </a:t>
            </a:r>
            <a:r>
              <a:rPr lang="en-US" sz="673" dirty="0" err="1">
                <a:latin typeface="Century Gothic" panose="020B0502020202020204" pitchFamily="34" charset="0"/>
              </a:rPr>
              <a:t>Maths</a:t>
            </a:r>
            <a:r>
              <a:rPr lang="en-US" sz="673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16" name="Graphic 15" descr="Head with gears">
            <a:extLst>
              <a:ext uri="{FF2B5EF4-FFF2-40B4-BE49-F238E27FC236}">
                <a16:creationId xmlns:a16="http://schemas.microsoft.com/office/drawing/2014/main" id="{A64A7ED2-0370-4BF1-8C85-E194B7DA5DC1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46256" y="844642"/>
            <a:ext cx="312198" cy="312198"/>
          </a:xfrm>
          <a:prstGeom prst="rect">
            <a:avLst/>
          </a:prstGeom>
        </p:spPr>
      </p:pic>
      <p:pic>
        <p:nvPicPr>
          <p:cNvPr id="18" name="Graphic 17" descr="Scientist">
            <a:extLst>
              <a:ext uri="{FF2B5EF4-FFF2-40B4-BE49-F238E27FC236}">
                <a16:creationId xmlns:a16="http://schemas.microsoft.com/office/drawing/2014/main" id="{EB24F951-E785-4047-93FB-C9B3CB77E3F5}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51190" y="365995"/>
            <a:ext cx="307257" cy="307257"/>
          </a:xfrm>
          <a:prstGeom prst="rect">
            <a:avLst/>
          </a:prstGeom>
        </p:spPr>
      </p:pic>
      <p:sp>
        <p:nvSpPr>
          <p:cNvPr id="313" name="TextBox 312">
            <a:extLst>
              <a:ext uri="{FF2B5EF4-FFF2-40B4-BE49-F238E27FC236}">
                <a16:creationId xmlns:a16="http://schemas.microsoft.com/office/drawing/2014/main" id="{942AF51A-AE31-4848-9F2F-CC9BD68B13B9}"/>
              </a:ext>
            </a:extLst>
          </p:cNvPr>
          <p:cNvSpPr txBox="1"/>
          <p:nvPr/>
        </p:nvSpPr>
        <p:spPr>
          <a:xfrm>
            <a:off x="4162678" y="498263"/>
            <a:ext cx="50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Century Gothic" panose="020B0502020202020204" pitchFamily="34" charset="0"/>
              </a:rPr>
              <a:t>End of year exams!!</a:t>
            </a:r>
          </a:p>
        </p:txBody>
      </p: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34C50C06-005E-4E61-A4A8-1CC985281E2C}"/>
              </a:ext>
            </a:extLst>
          </p:cNvPr>
          <p:cNvCxnSpPr>
            <a:cxnSpLocks/>
          </p:cNvCxnSpPr>
          <p:nvPr/>
        </p:nvCxnSpPr>
        <p:spPr>
          <a:xfrm flipH="1">
            <a:off x="4482403" y="890927"/>
            <a:ext cx="1" cy="184755"/>
          </a:xfrm>
          <a:prstGeom prst="line">
            <a:avLst/>
          </a:prstGeom>
          <a:ln w="19050">
            <a:solidFill>
              <a:srgbClr val="FF00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E3C0DE3-C44E-4906-8949-9C86E00D3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5404" y="9572932"/>
            <a:ext cx="2005965" cy="527403"/>
          </a:xfrm>
        </p:spPr>
        <p:txBody>
          <a:bodyPr/>
          <a:lstStyle/>
          <a:p>
            <a:r>
              <a:rPr lang="en-GB" dirty="0" err="1"/>
              <a:t>A.ladak</a:t>
            </a:r>
            <a:endParaRPr lang="en-GB" dirty="0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4987894" y="4874860"/>
            <a:ext cx="587040" cy="58124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1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5093029" y="4948172"/>
            <a:ext cx="365629" cy="4388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1"/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4884652" y="4930331"/>
            <a:ext cx="732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16209B-0241-4C73-BF97-8BBBCD4F784B}"/>
              </a:ext>
            </a:extLst>
          </p:cNvPr>
          <p:cNvSpPr txBox="1"/>
          <p:nvPr/>
        </p:nvSpPr>
        <p:spPr>
          <a:xfrm>
            <a:off x="381211" y="427912"/>
            <a:ext cx="1157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Century Gothic" panose="020B0502020202020204" pitchFamily="34" charset="0"/>
              </a:rPr>
              <a:t>Currently year 9 ,10 and 11 doing GCSE Biology</a:t>
            </a:r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A7D971A6-38E0-42F1-9515-A18CCA7E33CE}"/>
              </a:ext>
            </a:extLst>
          </p:cNvPr>
          <p:cNvSpPr/>
          <p:nvPr/>
        </p:nvSpPr>
        <p:spPr>
          <a:xfrm>
            <a:off x="314673" y="6418461"/>
            <a:ext cx="523890" cy="167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9" dirty="0"/>
              <a:t>Adaptations </a:t>
            </a:r>
          </a:p>
        </p:txBody>
      </p:sp>
      <p:pic>
        <p:nvPicPr>
          <p:cNvPr id="341" name="Graphic 340" descr="Tiger">
            <a:extLst>
              <a:ext uri="{FF2B5EF4-FFF2-40B4-BE49-F238E27FC236}">
                <a16:creationId xmlns:a16="http://schemas.microsoft.com/office/drawing/2014/main" id="{5797FE2F-9B09-47EA-99EB-C0FBFA74FB94}"/>
              </a:ext>
            </a:extLst>
          </p:cNvPr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260726" y="6437117"/>
            <a:ext cx="456545" cy="456545"/>
          </a:xfrm>
          <a:prstGeom prst="rect">
            <a:avLst/>
          </a:prstGeom>
        </p:spPr>
      </p:pic>
      <p:pic>
        <p:nvPicPr>
          <p:cNvPr id="348" name="Picture 16" descr="Image result for classification icon">
            <a:extLst>
              <a:ext uri="{FF2B5EF4-FFF2-40B4-BE49-F238E27FC236}">
                <a16:creationId xmlns:a16="http://schemas.microsoft.com/office/drawing/2014/main" id="{D765C2FB-0128-4C55-874D-9849D5DAC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81" y="5199701"/>
            <a:ext cx="266570" cy="2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0" name="Rectangle 349">
            <a:extLst>
              <a:ext uri="{FF2B5EF4-FFF2-40B4-BE49-F238E27FC236}">
                <a16:creationId xmlns:a16="http://schemas.microsoft.com/office/drawing/2014/main" id="{56546CAD-CB6E-446A-BC78-1C15D1C3897B}"/>
              </a:ext>
            </a:extLst>
          </p:cNvPr>
          <p:cNvSpPr/>
          <p:nvPr/>
        </p:nvSpPr>
        <p:spPr>
          <a:xfrm>
            <a:off x="146894" y="5177460"/>
            <a:ext cx="544091" cy="2428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489" dirty="0"/>
              <a:t>Classification </a:t>
            </a:r>
          </a:p>
          <a:p>
            <a:r>
              <a:rPr lang="en-US" sz="489" dirty="0"/>
              <a:t> </a:t>
            </a:r>
          </a:p>
        </p:txBody>
      </p:sp>
      <p:sp>
        <p:nvSpPr>
          <p:cNvPr id="351" name="TextBox 350">
            <a:extLst>
              <a:ext uri="{FF2B5EF4-FFF2-40B4-BE49-F238E27FC236}">
                <a16:creationId xmlns:a16="http://schemas.microsoft.com/office/drawing/2014/main" id="{EF2F224A-1AE7-4DCB-BDE4-BCEB09AE7422}"/>
              </a:ext>
            </a:extLst>
          </p:cNvPr>
          <p:cNvSpPr txBox="1"/>
          <p:nvPr/>
        </p:nvSpPr>
        <p:spPr>
          <a:xfrm>
            <a:off x="4624928" y="410584"/>
            <a:ext cx="484279" cy="352011"/>
          </a:xfrm>
          <a:prstGeom prst="wedgeRoundRectCallout">
            <a:avLst>
              <a:gd name="adj1" fmla="val -15308"/>
              <a:gd name="adj2" fmla="val 14576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9" b="1" u="sng" dirty="0">
                <a:latin typeface="Century Gothic" panose="020B0502020202020204" pitchFamily="34" charset="0"/>
              </a:rPr>
              <a:t>Exam preparation </a:t>
            </a:r>
          </a:p>
        </p:txBody>
      </p:sp>
      <p:pic>
        <p:nvPicPr>
          <p:cNvPr id="12" name="Graphic 11" descr="Needle with solid fill">
            <a:extLst>
              <a:ext uri="{FF2B5EF4-FFF2-40B4-BE49-F238E27FC236}">
                <a16:creationId xmlns:a16="http://schemas.microsoft.com/office/drawing/2014/main" id="{B1DE681F-4B47-4485-BDFB-1B6A0E4DDFE4}"/>
              </a:ext>
            </a:extLst>
          </p:cNvPr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5844071" y="3297359"/>
            <a:ext cx="316803" cy="3168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FF509E-8765-48D0-8F60-5DCAD34AE876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6142069" y="3268885"/>
            <a:ext cx="342201" cy="3422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3615229-605B-45CE-BEF0-37FCEDC8675E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110863" y="4783005"/>
            <a:ext cx="504176" cy="2520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DB7080A-8F95-46EF-B1FA-93C217E42CE0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718008" y="4532894"/>
            <a:ext cx="407633" cy="3261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4A59FDF-1334-432C-8248-428232C08DC6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2758401" y="5360987"/>
            <a:ext cx="371948" cy="2589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C7690BC-F4F4-4E5C-86AA-D4A3DEEB7355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2148374" y="4673991"/>
            <a:ext cx="470834" cy="265599"/>
          </a:xfrm>
          <a:prstGeom prst="rect">
            <a:avLst/>
          </a:prstGeom>
        </p:spPr>
      </p:pic>
      <p:cxnSp>
        <p:nvCxnSpPr>
          <p:cNvPr id="354" name="Straight Connector 353">
            <a:extLst>
              <a:ext uri="{FF2B5EF4-FFF2-40B4-BE49-F238E27FC236}">
                <a16:creationId xmlns:a16="http://schemas.microsoft.com/office/drawing/2014/main" id="{B1C8193B-2054-4280-9EB0-7F6FDA31FFD8}"/>
              </a:ext>
            </a:extLst>
          </p:cNvPr>
          <p:cNvCxnSpPr>
            <a:cxnSpLocks/>
          </p:cNvCxnSpPr>
          <p:nvPr/>
        </p:nvCxnSpPr>
        <p:spPr>
          <a:xfrm flipV="1">
            <a:off x="4195336" y="5263070"/>
            <a:ext cx="0" cy="214754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223D7CB4-675E-41F6-A064-6D0FA3501054}"/>
              </a:ext>
            </a:extLst>
          </p:cNvPr>
          <p:cNvCxnSpPr>
            <a:cxnSpLocks/>
            <a:endCxn id="63" idx="2"/>
          </p:cNvCxnSpPr>
          <p:nvPr/>
        </p:nvCxnSpPr>
        <p:spPr>
          <a:xfrm flipH="1">
            <a:off x="3905535" y="4796802"/>
            <a:ext cx="67857" cy="320275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684D1682-0657-4A9B-896D-98959C412C14}"/>
              </a:ext>
            </a:extLst>
      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2717105" y="8450697"/>
            <a:ext cx="383433" cy="242724"/>
          </a:xfrm>
          <a:prstGeom prst="rect">
            <a:avLst/>
          </a:prstGeom>
        </p:spPr>
      </p:pic>
      <p:sp>
        <p:nvSpPr>
          <p:cNvPr id="357" name="TextBox 356">
            <a:extLst>
              <a:ext uri="{FF2B5EF4-FFF2-40B4-BE49-F238E27FC236}">
                <a16:creationId xmlns:a16="http://schemas.microsoft.com/office/drawing/2014/main" id="{78FE3148-8A58-4CCC-93C0-AA67D2C6B11A}"/>
              </a:ext>
            </a:extLst>
          </p:cNvPr>
          <p:cNvSpPr txBox="1"/>
          <p:nvPr/>
        </p:nvSpPr>
        <p:spPr>
          <a:xfrm>
            <a:off x="3800084" y="3260278"/>
            <a:ext cx="640510" cy="242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9" dirty="0"/>
              <a:t>The menstrual cycle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0F05EFD-7CBA-4C5E-ABB3-56002A6E20AF}"/>
              </a:ext>
            </a:extLst>
      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822098" y="2484695"/>
            <a:ext cx="434696" cy="371696"/>
          </a:xfrm>
          <a:prstGeom prst="rect">
            <a:avLst/>
          </a:prstGeom>
        </p:spPr>
      </p:pic>
      <p:sp>
        <p:nvSpPr>
          <p:cNvPr id="358" name="Rectangle 357">
            <a:extLst>
              <a:ext uri="{FF2B5EF4-FFF2-40B4-BE49-F238E27FC236}">
                <a16:creationId xmlns:a16="http://schemas.microsoft.com/office/drawing/2014/main" id="{79157B83-C410-4130-A6D3-BD503484249F}"/>
              </a:ext>
            </a:extLst>
          </p:cNvPr>
          <p:cNvSpPr/>
          <p:nvPr/>
        </p:nvSpPr>
        <p:spPr>
          <a:xfrm>
            <a:off x="4085339" y="1996050"/>
            <a:ext cx="704298" cy="242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9" dirty="0"/>
              <a:t>DNA structure: base pairs , Nucleotide </a:t>
            </a:r>
          </a:p>
        </p:txBody>
      </p:sp>
      <p:sp>
        <p:nvSpPr>
          <p:cNvPr id="361" name="Rectangle 360">
            <a:extLst>
              <a:ext uri="{FF2B5EF4-FFF2-40B4-BE49-F238E27FC236}">
                <a16:creationId xmlns:a16="http://schemas.microsoft.com/office/drawing/2014/main" id="{B07597C9-239D-4358-A918-96F802B0B530}"/>
              </a:ext>
            </a:extLst>
          </p:cNvPr>
          <p:cNvSpPr/>
          <p:nvPr/>
        </p:nvSpPr>
        <p:spPr>
          <a:xfrm>
            <a:off x="3855515" y="4567384"/>
            <a:ext cx="332786" cy="167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9" dirty="0"/>
              <a:t>x</a:t>
            </a:r>
          </a:p>
        </p:txBody>
      </p:sp>
      <p:sp>
        <p:nvSpPr>
          <p:cNvPr id="362" name="Rectangle 361">
            <a:extLst>
              <a:ext uri="{FF2B5EF4-FFF2-40B4-BE49-F238E27FC236}">
                <a16:creationId xmlns:a16="http://schemas.microsoft.com/office/drawing/2014/main" id="{0598FF43-456F-4ABE-B69E-5A3ADC5504D0}"/>
              </a:ext>
            </a:extLst>
          </p:cNvPr>
          <p:cNvSpPr/>
          <p:nvPr/>
        </p:nvSpPr>
        <p:spPr>
          <a:xfrm>
            <a:off x="4548644" y="7335276"/>
            <a:ext cx="764471" cy="167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9" dirty="0"/>
              <a:t>x</a:t>
            </a:r>
          </a:p>
        </p:txBody>
      </p:sp>
      <p:sp>
        <p:nvSpPr>
          <p:cNvPr id="363" name="Rectangle 362">
            <a:extLst>
              <a:ext uri="{FF2B5EF4-FFF2-40B4-BE49-F238E27FC236}">
                <a16:creationId xmlns:a16="http://schemas.microsoft.com/office/drawing/2014/main" id="{5153839A-FCB7-4649-AB03-F2C3E1AAAF87}"/>
              </a:ext>
            </a:extLst>
          </p:cNvPr>
          <p:cNvSpPr/>
          <p:nvPr/>
        </p:nvSpPr>
        <p:spPr>
          <a:xfrm>
            <a:off x="501419" y="7779467"/>
            <a:ext cx="764471" cy="167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9" dirty="0"/>
              <a:t>Cells , tissues</a:t>
            </a:r>
          </a:p>
        </p:txBody>
      </p:sp>
      <p:sp>
        <p:nvSpPr>
          <p:cNvPr id="366" name="Rectangle 365">
            <a:extLst>
              <a:ext uri="{FF2B5EF4-FFF2-40B4-BE49-F238E27FC236}">
                <a16:creationId xmlns:a16="http://schemas.microsoft.com/office/drawing/2014/main" id="{E63CB8D5-5D74-4565-9FED-8D950FE43CBB}"/>
              </a:ext>
            </a:extLst>
          </p:cNvPr>
          <p:cNvSpPr/>
          <p:nvPr/>
        </p:nvSpPr>
        <p:spPr>
          <a:xfrm>
            <a:off x="3430865" y="7293338"/>
            <a:ext cx="764471" cy="167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9" dirty="0"/>
              <a:t>Plant organ systems</a:t>
            </a:r>
          </a:p>
        </p:txBody>
      </p:sp>
      <p:sp>
        <p:nvSpPr>
          <p:cNvPr id="367" name="Rectangle 366">
            <a:extLst>
              <a:ext uri="{FF2B5EF4-FFF2-40B4-BE49-F238E27FC236}">
                <a16:creationId xmlns:a16="http://schemas.microsoft.com/office/drawing/2014/main" id="{ACDA761D-3756-4BE4-ABB8-1D220A2102BC}"/>
              </a:ext>
            </a:extLst>
          </p:cNvPr>
          <p:cNvSpPr/>
          <p:nvPr/>
        </p:nvSpPr>
        <p:spPr>
          <a:xfrm>
            <a:off x="2605465" y="7349584"/>
            <a:ext cx="764471" cy="167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9" dirty="0"/>
              <a:t>Enzymes and digestion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298991E6-D34B-4A4D-9775-AE3D13B27424}"/>
              </a:ext>
            </a:extLst>
          </p:cNvPr>
          <p:cNvSpPr/>
          <p:nvPr/>
        </p:nvSpPr>
        <p:spPr>
          <a:xfrm>
            <a:off x="3954018" y="5423261"/>
            <a:ext cx="647934" cy="167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9" dirty="0"/>
              <a:t>Thermoregulation</a:t>
            </a:r>
          </a:p>
        </p:txBody>
      </p:sp>
      <p:pic>
        <p:nvPicPr>
          <p:cNvPr id="209" name="Picture 208">
            <a:extLst>
              <a:ext uri="{FF2B5EF4-FFF2-40B4-BE49-F238E27FC236}">
                <a16:creationId xmlns:a16="http://schemas.microsoft.com/office/drawing/2014/main" id="{EFC1292B-A50F-4886-B106-9CE719E0EF42}"/>
              </a:ext>
            </a:extLst>
      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2637898" y="4457471"/>
            <a:ext cx="304283" cy="266248"/>
          </a:xfrm>
          <a:prstGeom prst="rect">
            <a:avLst/>
          </a:prstGeom>
        </p:spPr>
      </p:pic>
      <p:pic>
        <p:nvPicPr>
          <p:cNvPr id="210" name="Picture 209">
            <a:extLst>
              <a:ext uri="{FF2B5EF4-FFF2-40B4-BE49-F238E27FC236}">
                <a16:creationId xmlns:a16="http://schemas.microsoft.com/office/drawing/2014/main" id="{FCE6558E-A97D-41A7-B2FA-8BB19D40D1CE}"/>
              </a:ext>
            </a:extLst>
      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542571" y="4700253"/>
            <a:ext cx="254981" cy="233423"/>
          </a:xfrm>
          <a:prstGeom prst="rect">
            <a:avLst/>
          </a:prstGeom>
        </p:spPr>
      </p:pic>
      <p:sp>
        <p:nvSpPr>
          <p:cNvPr id="211" name="Rectangle 210">
            <a:extLst>
              <a:ext uri="{FF2B5EF4-FFF2-40B4-BE49-F238E27FC236}">
                <a16:creationId xmlns:a16="http://schemas.microsoft.com/office/drawing/2014/main" id="{F22D7AA2-1E02-476E-91A3-6CFA97CE1A9F}"/>
              </a:ext>
            </a:extLst>
          </p:cNvPr>
          <p:cNvSpPr/>
          <p:nvPr/>
        </p:nvSpPr>
        <p:spPr>
          <a:xfrm>
            <a:off x="690775" y="4604365"/>
            <a:ext cx="618723" cy="167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9" dirty="0"/>
              <a:t>Food security </a:t>
            </a:r>
          </a:p>
        </p:txBody>
      </p: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BDC78937-A530-4A1C-BC6E-F0C48FC00D8A}"/>
              </a:ext>
            </a:extLst>
          </p:cNvPr>
          <p:cNvCxnSpPr>
            <a:cxnSpLocks/>
            <a:stCxn id="288" idx="2"/>
          </p:cNvCxnSpPr>
          <p:nvPr/>
        </p:nvCxnSpPr>
        <p:spPr>
          <a:xfrm flipH="1">
            <a:off x="3936401" y="5915144"/>
            <a:ext cx="385538" cy="395468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78119E55-21E8-4180-8E57-C5191427B7D3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4718532" y="7452966"/>
            <a:ext cx="78731" cy="288083"/>
          </a:xfrm>
          <a:prstGeom prst="line">
            <a:avLst/>
          </a:prstGeom>
          <a:ln w="19050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37FCA59E-B5BE-4B44-8E44-CEFCFF5DA601}"/>
              </a:ext>
            </a:extLst>
          </p:cNvPr>
          <p:cNvCxnSpPr>
            <a:cxnSpLocks/>
            <a:stCxn id="271" idx="2"/>
          </p:cNvCxnSpPr>
          <p:nvPr/>
        </p:nvCxnSpPr>
        <p:spPr>
          <a:xfrm flipH="1">
            <a:off x="2547696" y="6231306"/>
            <a:ext cx="87590" cy="114006"/>
          </a:xfrm>
          <a:prstGeom prst="line">
            <a:avLst/>
          </a:prstGeom>
          <a:ln w="19050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3" name="Picture 28" descr="Image result for cell division icon">
            <a:extLst>
              <a:ext uri="{FF2B5EF4-FFF2-40B4-BE49-F238E27FC236}">
                <a16:creationId xmlns:a16="http://schemas.microsoft.com/office/drawing/2014/main" id="{FBAEA6F8-ED24-437F-B4C7-60A3E2427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70" y="3555843"/>
            <a:ext cx="484769" cy="4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" name="Rectangle 223">
            <a:extLst>
              <a:ext uri="{FF2B5EF4-FFF2-40B4-BE49-F238E27FC236}">
                <a16:creationId xmlns:a16="http://schemas.microsoft.com/office/drawing/2014/main" id="{8D69D307-568B-413D-8324-29083D2CBFD7}"/>
              </a:ext>
            </a:extLst>
          </p:cNvPr>
          <p:cNvSpPr/>
          <p:nvPr/>
        </p:nvSpPr>
        <p:spPr>
          <a:xfrm>
            <a:off x="58969" y="3725988"/>
            <a:ext cx="726481" cy="167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9" dirty="0"/>
              <a:t>Mitosis –cell division </a:t>
            </a:r>
          </a:p>
        </p:txBody>
      </p:sp>
      <p:pic>
        <p:nvPicPr>
          <p:cNvPr id="225" name="Picture 98">
            <a:extLst>
              <a:ext uri="{FF2B5EF4-FFF2-40B4-BE49-F238E27FC236}">
                <a16:creationId xmlns:a16="http://schemas.microsoft.com/office/drawing/2014/main" id="{AEB0E825-89CC-4030-8BFE-CCBF2E68A3C3}"/>
              </a:ext>
            </a:extLst>
          </p:cNvPr>
          <p:cNvPicPr>
            <a:picLocks noChangeAspect="1"/>
          </p:cNvPicPr>
          <p:nvPr/>
        </p:nvPicPr>
        <p:blipFill>
          <a:blip r:embed="rId69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114" y="3172542"/>
            <a:ext cx="392671" cy="39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" name="Picture 51">
            <a:extLst>
              <a:ext uri="{FF2B5EF4-FFF2-40B4-BE49-F238E27FC236}">
                <a16:creationId xmlns:a16="http://schemas.microsoft.com/office/drawing/2014/main" id="{B406411B-C7D0-47EB-80E4-7874B8950348}"/>
              </a:ext>
            </a:extLst>
          </p:cNvPr>
          <p:cNvPicPr>
            <a:picLocks noChangeAspect="1"/>
          </p:cNvPicPr>
          <p:nvPr/>
        </p:nvPicPr>
        <p:blipFill>
          <a:blip r:embed="rId70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070" y="3357707"/>
            <a:ext cx="327963" cy="27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8" name="TextBox 262">
            <a:extLst>
              <a:ext uri="{FF2B5EF4-FFF2-40B4-BE49-F238E27FC236}">
                <a16:creationId xmlns:a16="http://schemas.microsoft.com/office/drawing/2014/main" id="{4ACC0B84-6802-40BA-9DC4-8ECEFD168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0278" y="3211367"/>
            <a:ext cx="95091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00" dirty="0"/>
              <a:t>Contraception</a:t>
            </a:r>
          </a:p>
        </p:txBody>
      </p:sp>
      <p:pic>
        <p:nvPicPr>
          <p:cNvPr id="229" name="Picture 730">
            <a:extLst>
              <a:ext uri="{FF2B5EF4-FFF2-40B4-BE49-F238E27FC236}">
                <a16:creationId xmlns:a16="http://schemas.microsoft.com/office/drawing/2014/main" id="{2F174066-6A0F-423B-AE4D-4D67DDC2176A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869" y="5360110"/>
            <a:ext cx="271463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0" name="Picture 93">
            <a:extLst>
              <a:ext uri="{FF2B5EF4-FFF2-40B4-BE49-F238E27FC236}">
                <a16:creationId xmlns:a16="http://schemas.microsoft.com/office/drawing/2014/main" id="{A36A6358-DB1B-467F-95FD-7FB2E77EB0A3}"/>
              </a:ext>
            </a:extLst>
          </p:cNvPr>
          <p:cNvPicPr>
            <a:picLocks noChangeAspect="1"/>
          </p:cNvPicPr>
          <p:nvPr/>
        </p:nvPicPr>
        <p:blipFill>
          <a:blip r:embed="rId72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135" y="4630466"/>
            <a:ext cx="247430" cy="22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1" name="Picture 92">
            <a:extLst>
              <a:ext uri="{FF2B5EF4-FFF2-40B4-BE49-F238E27FC236}">
                <a16:creationId xmlns:a16="http://schemas.microsoft.com/office/drawing/2014/main" id="{E41E7A73-59CD-4498-BA6F-C2C131DA91CE}"/>
              </a:ext>
            </a:extLst>
          </p:cNvPr>
          <p:cNvPicPr>
            <a:picLocks noChangeAspect="1"/>
          </p:cNvPicPr>
          <p:nvPr/>
        </p:nvPicPr>
        <p:blipFill>
          <a:blip r:embed="rId7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068" y="1612359"/>
            <a:ext cx="3492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2" name="TextBox 341">
            <a:extLst>
              <a:ext uri="{FF2B5EF4-FFF2-40B4-BE49-F238E27FC236}">
                <a16:creationId xmlns:a16="http://schemas.microsoft.com/office/drawing/2014/main" id="{A1D00209-806B-46E3-8E87-047591077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3664" y="1654608"/>
            <a:ext cx="7493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00" dirty="0"/>
              <a:t>Genetic engineering</a:t>
            </a:r>
          </a:p>
        </p:txBody>
      </p:sp>
      <p:pic>
        <p:nvPicPr>
          <p:cNvPr id="233" name="Picture 53">
            <a:extLst>
              <a:ext uri="{FF2B5EF4-FFF2-40B4-BE49-F238E27FC236}">
                <a16:creationId xmlns:a16="http://schemas.microsoft.com/office/drawing/2014/main" id="{657AE2E2-D595-4BEE-95E5-AAA0B96D69BE}"/>
              </a:ext>
            </a:extLst>
          </p:cNvPr>
          <p:cNvPicPr>
            <a:picLocks noChangeAspect="1"/>
          </p:cNvPicPr>
          <p:nvPr/>
        </p:nvPicPr>
        <p:blipFill>
          <a:blip r:embed="rId7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876" y="2573939"/>
            <a:ext cx="644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4" name="TextBox 262">
            <a:extLst>
              <a:ext uri="{FF2B5EF4-FFF2-40B4-BE49-F238E27FC236}">
                <a16:creationId xmlns:a16="http://schemas.microsoft.com/office/drawing/2014/main" id="{1CCB0771-48FA-462D-835A-F783340D8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7652" y="2892271"/>
            <a:ext cx="342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IVF</a:t>
            </a:r>
          </a:p>
        </p:txBody>
      </p:sp>
      <p:pic>
        <p:nvPicPr>
          <p:cNvPr id="235" name="Picture 50">
            <a:extLst>
              <a:ext uri="{FF2B5EF4-FFF2-40B4-BE49-F238E27FC236}">
                <a16:creationId xmlns:a16="http://schemas.microsoft.com/office/drawing/2014/main" id="{EEDC8B94-6E15-45E9-9880-53C320A15944}"/>
              </a:ext>
            </a:extLst>
          </p:cNvPr>
          <p:cNvPicPr>
            <a:picLocks noChangeAspect="1"/>
          </p:cNvPicPr>
          <p:nvPr/>
        </p:nvPicPr>
        <p:blipFill>
          <a:blip r:embed="rId75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984" y="4999313"/>
            <a:ext cx="371454" cy="32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68A626D1-F681-401A-8E4A-A7B4401A1BDF}"/>
              </a:ext>
            </a:extLst>
          </p:cNvPr>
          <p:cNvCxnSpPr>
            <a:cxnSpLocks/>
            <a:stCxn id="235" idx="1"/>
          </p:cNvCxnSpPr>
          <p:nvPr/>
        </p:nvCxnSpPr>
        <p:spPr>
          <a:xfrm flipH="1" flipV="1">
            <a:off x="5751952" y="4868358"/>
            <a:ext cx="226032" cy="295252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TextBox 262">
            <a:extLst>
              <a:ext uri="{FF2B5EF4-FFF2-40B4-BE49-F238E27FC236}">
                <a16:creationId xmlns:a16="http://schemas.microsoft.com/office/drawing/2014/main" id="{B7246392-52A7-4845-B60F-6D8131C9A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4634" y="5237648"/>
            <a:ext cx="9509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Diabetes</a:t>
            </a:r>
          </a:p>
        </p:txBody>
      </p:sp>
      <p:pic>
        <p:nvPicPr>
          <p:cNvPr id="239" name="Picture 76">
            <a:extLst>
              <a:ext uri="{FF2B5EF4-FFF2-40B4-BE49-F238E27FC236}">
                <a16:creationId xmlns:a16="http://schemas.microsoft.com/office/drawing/2014/main" id="{F94F7DD5-0730-46F4-AC2F-32991E0A8643}"/>
              </a:ext>
            </a:extLst>
          </p:cNvPr>
          <p:cNvPicPr>
            <a:picLocks noChangeAspect="1"/>
          </p:cNvPicPr>
          <p:nvPr/>
        </p:nvPicPr>
        <p:blipFill>
          <a:blip r:embed="rId76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403" y="1541087"/>
            <a:ext cx="381872" cy="4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" name="Picture 75">
            <a:extLst>
              <a:ext uri="{FF2B5EF4-FFF2-40B4-BE49-F238E27FC236}">
                <a16:creationId xmlns:a16="http://schemas.microsoft.com/office/drawing/2014/main" id="{17A0CF77-3360-4FBF-88AC-A00A1985984E}"/>
              </a:ext>
            </a:extLst>
          </p:cNvPr>
          <p:cNvPicPr>
            <a:picLocks noChangeAspect="1"/>
          </p:cNvPicPr>
          <p:nvPr/>
        </p:nvPicPr>
        <p:blipFill>
          <a:blip r:embed="rId77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47" y="2856391"/>
            <a:ext cx="564279" cy="51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" name="TextBox 331">
            <a:extLst>
              <a:ext uri="{FF2B5EF4-FFF2-40B4-BE49-F238E27FC236}">
                <a16:creationId xmlns:a16="http://schemas.microsoft.com/office/drawing/2014/main" id="{3235AF76-CA31-41E7-9D5C-8CC6F377B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63" y="3280270"/>
            <a:ext cx="847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00" dirty="0"/>
              <a:t>Genetic crossing/family pedigree</a:t>
            </a:r>
          </a:p>
        </p:txBody>
      </p:sp>
      <p:pic>
        <p:nvPicPr>
          <p:cNvPr id="248" name="Picture 57">
            <a:extLst>
              <a:ext uri="{FF2B5EF4-FFF2-40B4-BE49-F238E27FC236}">
                <a16:creationId xmlns:a16="http://schemas.microsoft.com/office/drawing/2014/main" id="{0466ED40-8174-44B8-938F-AF132A2178FC}"/>
              </a:ext>
            </a:extLst>
          </p:cNvPr>
          <p:cNvPicPr>
            <a:picLocks noChangeAspect="1"/>
          </p:cNvPicPr>
          <p:nvPr/>
        </p:nvPicPr>
        <p:blipFill>
          <a:blip r:embed="rId78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56" y="1668271"/>
            <a:ext cx="319942" cy="333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" name="Picture 71">
            <a:extLst>
              <a:ext uri="{FF2B5EF4-FFF2-40B4-BE49-F238E27FC236}">
                <a16:creationId xmlns:a16="http://schemas.microsoft.com/office/drawing/2014/main" id="{954F9AA9-1728-47A9-9E4D-47868B926500}"/>
              </a:ext>
            </a:extLst>
          </p:cNvPr>
          <p:cNvPicPr>
            <a:picLocks noChangeAspect="1"/>
          </p:cNvPicPr>
          <p:nvPr/>
        </p:nvPicPr>
        <p:blipFill>
          <a:blip r:embed="rId79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20302" y="4153044"/>
            <a:ext cx="307498" cy="29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" name="Picture 81">
            <a:extLst>
              <a:ext uri="{FF2B5EF4-FFF2-40B4-BE49-F238E27FC236}">
                <a16:creationId xmlns:a16="http://schemas.microsoft.com/office/drawing/2014/main" id="{0B62FE49-2537-42D0-80A5-7E64E6D3E5AF}"/>
              </a:ext>
            </a:extLst>
          </p:cNvPr>
          <p:cNvPicPr>
            <a:picLocks noChangeAspect="1"/>
          </p:cNvPicPr>
          <p:nvPr/>
        </p:nvPicPr>
        <p:blipFill>
          <a:blip r:embed="rId80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7" b="5746"/>
          <a:stretch>
            <a:fillRect/>
          </a:stretch>
        </p:blipFill>
        <p:spPr bwMode="auto">
          <a:xfrm flipH="1">
            <a:off x="1526706" y="4089267"/>
            <a:ext cx="130761" cy="18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" name="Picture 99">
            <a:extLst>
              <a:ext uri="{FF2B5EF4-FFF2-40B4-BE49-F238E27FC236}">
                <a16:creationId xmlns:a16="http://schemas.microsoft.com/office/drawing/2014/main" id="{FFD03BBB-6250-491A-B3A0-9550EDEE20A7}"/>
              </a:ext>
            </a:extLst>
          </p:cNvPr>
          <p:cNvPicPr>
            <a:picLocks noChangeAspect="1"/>
          </p:cNvPicPr>
          <p:nvPr/>
        </p:nvPicPr>
        <p:blipFill>
          <a:blip r:embed="rId81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883" y="9572879"/>
            <a:ext cx="163218" cy="27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" name="Picture 46">
            <a:extLst>
              <a:ext uri="{FF2B5EF4-FFF2-40B4-BE49-F238E27FC236}">
                <a16:creationId xmlns:a16="http://schemas.microsoft.com/office/drawing/2014/main" id="{E241168A-235F-44FF-8F43-0EF1408F14E4}"/>
              </a:ext>
            </a:extLst>
          </p:cNvPr>
          <p:cNvPicPr>
            <a:picLocks noChangeAspect="1"/>
          </p:cNvPicPr>
          <p:nvPr/>
        </p:nvPicPr>
        <p:blipFill>
          <a:blip r:embed="rId82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779" y="9382877"/>
            <a:ext cx="241144" cy="27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1" name="Picture 95">
            <a:extLst>
              <a:ext uri="{FF2B5EF4-FFF2-40B4-BE49-F238E27FC236}">
                <a16:creationId xmlns:a16="http://schemas.microsoft.com/office/drawing/2014/main" id="{E7AF99C3-76E6-4ACF-90EC-B3066A35EE83}"/>
              </a:ext>
            </a:extLst>
          </p:cNvPr>
          <p:cNvPicPr>
            <a:picLocks noChangeAspect="1"/>
          </p:cNvPicPr>
          <p:nvPr/>
        </p:nvPicPr>
        <p:blipFill>
          <a:blip r:embed="rId8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041" y="5943961"/>
            <a:ext cx="318490" cy="28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643DD2C7-5D39-4D0B-9484-DA9400EDD73E}"/>
              </a:ext>
            </a:extLst>
          </p:cNvPr>
          <p:cNvCxnSpPr>
            <a:cxnSpLocks/>
          </p:cNvCxnSpPr>
          <p:nvPr/>
        </p:nvCxnSpPr>
        <p:spPr>
          <a:xfrm flipH="1" flipV="1">
            <a:off x="4102632" y="7748824"/>
            <a:ext cx="142171" cy="252236"/>
          </a:xfrm>
          <a:prstGeom prst="line">
            <a:avLst/>
          </a:prstGeom>
          <a:ln w="19050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7" name="Graphic 517" descr="Leaf">
            <a:extLst>
              <a:ext uri="{FF2B5EF4-FFF2-40B4-BE49-F238E27FC236}">
                <a16:creationId xmlns:a16="http://schemas.microsoft.com/office/drawing/2014/main" id="{C0D82C4F-29CE-4746-8552-5F828F4C62F1}"/>
              </a:ext>
            </a:extLst>
          </p:cNvPr>
          <p:cNvPicPr>
            <a:picLocks noChangeAspect="1"/>
          </p:cNvPicPr>
          <p:nvPr/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151" y="5496225"/>
            <a:ext cx="4921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8" name="Rectangle 287">
            <a:extLst>
              <a:ext uri="{FF2B5EF4-FFF2-40B4-BE49-F238E27FC236}">
                <a16:creationId xmlns:a16="http://schemas.microsoft.com/office/drawing/2014/main" id="{D296CC67-0879-427B-B386-784CBDDDA526}"/>
              </a:ext>
            </a:extLst>
          </p:cNvPr>
          <p:cNvSpPr/>
          <p:nvPr/>
        </p:nvSpPr>
        <p:spPr>
          <a:xfrm>
            <a:off x="4038047" y="5747534"/>
            <a:ext cx="567784" cy="167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9" dirty="0"/>
              <a:t>Use  of glucose</a:t>
            </a:r>
          </a:p>
        </p:txBody>
      </p:sp>
      <p:pic>
        <p:nvPicPr>
          <p:cNvPr id="289" name="Picture 36">
            <a:extLst>
              <a:ext uri="{FF2B5EF4-FFF2-40B4-BE49-F238E27FC236}">
                <a16:creationId xmlns:a16="http://schemas.microsoft.com/office/drawing/2014/main" id="{662EF57B-A5DE-4613-A798-13BDEA7AF3B2}"/>
              </a:ext>
            </a:extLst>
          </p:cNvPr>
          <p:cNvPicPr>
            <a:picLocks noChangeAspect="1"/>
          </p:cNvPicPr>
          <p:nvPr/>
        </p:nvPicPr>
        <p:blipFill>
          <a:blip r:embed="rId85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968" y="5830107"/>
            <a:ext cx="373351" cy="41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0" name="Rectangle 289">
            <a:extLst>
              <a:ext uri="{FF2B5EF4-FFF2-40B4-BE49-F238E27FC236}">
                <a16:creationId xmlns:a16="http://schemas.microsoft.com/office/drawing/2014/main" id="{80FC254E-8133-4521-9A5D-7910A0E2F3AF}"/>
              </a:ext>
            </a:extLst>
          </p:cNvPr>
          <p:cNvSpPr/>
          <p:nvPr/>
        </p:nvSpPr>
        <p:spPr>
          <a:xfrm>
            <a:off x="2699808" y="5718115"/>
            <a:ext cx="1226618" cy="167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9" dirty="0"/>
              <a:t>Photosynthesis reaction/limiting factors</a:t>
            </a:r>
          </a:p>
        </p:txBody>
      </p:sp>
      <p:pic>
        <p:nvPicPr>
          <p:cNvPr id="292" name="Picture 104">
            <a:extLst>
              <a:ext uri="{FF2B5EF4-FFF2-40B4-BE49-F238E27FC236}">
                <a16:creationId xmlns:a16="http://schemas.microsoft.com/office/drawing/2014/main" id="{36E68DBA-E860-4B42-9EBF-6F2444121A06}"/>
              </a:ext>
            </a:extLst>
          </p:cNvPr>
          <p:cNvPicPr>
            <a:picLocks noChangeAspect="1"/>
          </p:cNvPicPr>
          <p:nvPr/>
        </p:nvPicPr>
        <p:blipFill>
          <a:blip r:embed="rId86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372" y="9558107"/>
            <a:ext cx="311461" cy="30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3" name="TextBox 339">
            <a:extLst>
              <a:ext uri="{FF2B5EF4-FFF2-40B4-BE49-F238E27FC236}">
                <a16:creationId xmlns:a16="http://schemas.microsoft.com/office/drawing/2014/main" id="{5D56D480-3110-4EB3-B01E-CFD1E3971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89" y="9547655"/>
            <a:ext cx="550337" cy="17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00" dirty="0"/>
              <a:t>Stem cells</a:t>
            </a:r>
          </a:p>
        </p:txBody>
      </p:sp>
      <p:sp>
        <p:nvSpPr>
          <p:cNvPr id="298" name="TextBox 198">
            <a:extLst>
              <a:ext uri="{FF2B5EF4-FFF2-40B4-BE49-F238E27FC236}">
                <a16:creationId xmlns:a16="http://schemas.microsoft.com/office/drawing/2014/main" id="{63A767A2-8EB4-496C-8830-B1545777B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73" y="9279800"/>
            <a:ext cx="6524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Sterile technique</a:t>
            </a:r>
          </a:p>
        </p:txBody>
      </p:sp>
      <p:pic>
        <p:nvPicPr>
          <p:cNvPr id="311" name="Picture 29">
            <a:extLst>
              <a:ext uri="{FF2B5EF4-FFF2-40B4-BE49-F238E27FC236}">
                <a16:creationId xmlns:a16="http://schemas.microsoft.com/office/drawing/2014/main" id="{25428FB6-E44C-41AF-AA8C-D215630A1C89}"/>
              </a:ext>
            </a:extLst>
          </p:cNvPr>
          <p:cNvPicPr>
            <a:picLocks noChangeAspect="1"/>
          </p:cNvPicPr>
          <p:nvPr/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59" y="9478571"/>
            <a:ext cx="325367" cy="38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" name="Picture 107">
            <a:extLst>
              <a:ext uri="{FF2B5EF4-FFF2-40B4-BE49-F238E27FC236}">
                <a16:creationId xmlns:a16="http://schemas.microsoft.com/office/drawing/2014/main" id="{46D4D83C-172F-476C-8A2B-88C9CBBFC286}"/>
              </a:ext>
            </a:extLst>
          </p:cNvPr>
          <p:cNvPicPr>
            <a:picLocks noChangeAspect="1"/>
          </p:cNvPicPr>
          <p:nvPr/>
        </p:nvPicPr>
        <p:blipFill>
          <a:blip r:embed="rId88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9" y="8830786"/>
            <a:ext cx="334819" cy="4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2" name="Picture 30">
            <a:extLst>
              <a:ext uri="{FF2B5EF4-FFF2-40B4-BE49-F238E27FC236}">
                <a16:creationId xmlns:a16="http://schemas.microsoft.com/office/drawing/2014/main" id="{255519EF-5F89-4E65-8166-04A9384FD906}"/>
              </a:ext>
            </a:extLst>
          </p:cNvPr>
          <p:cNvPicPr>
            <a:picLocks noChangeAspect="1"/>
          </p:cNvPicPr>
          <p:nvPr/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1" b="4103"/>
          <a:stretch>
            <a:fillRect/>
          </a:stretch>
        </p:blipFill>
        <p:spPr bwMode="auto">
          <a:xfrm>
            <a:off x="95483" y="9577575"/>
            <a:ext cx="237238" cy="22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4" name="TextBox 184">
            <a:extLst>
              <a:ext uri="{FF2B5EF4-FFF2-40B4-BE49-F238E27FC236}">
                <a16:creationId xmlns:a16="http://schemas.microsoft.com/office/drawing/2014/main" id="{1EA737D3-00CF-4EC0-B480-B62027BB5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9755" y="7254192"/>
            <a:ext cx="7442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00" dirty="0"/>
              <a:t>Discovery and development of drugs</a:t>
            </a:r>
          </a:p>
        </p:txBody>
      </p:sp>
      <p:pic>
        <p:nvPicPr>
          <p:cNvPr id="325" name="Graphic 26" descr="Medicine">
            <a:extLst>
              <a:ext uri="{FF2B5EF4-FFF2-40B4-BE49-F238E27FC236}">
                <a16:creationId xmlns:a16="http://schemas.microsoft.com/office/drawing/2014/main" id="{B1281BA5-5A55-4757-8CD0-316B4C43B107}"/>
              </a:ext>
            </a:extLst>
          </p:cNvPr>
          <p:cNvPicPr>
            <a:picLocks noChangeAspect="1"/>
          </p:cNvPicPr>
          <p:nvPr/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787" y="6957612"/>
            <a:ext cx="325358" cy="32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id="{C4FC1B32-5AD5-4472-ACB8-29FEFBF05464}"/>
              </a:ext>
            </a:extLst>
          </p:cNvPr>
          <p:cNvCxnSpPr>
            <a:cxnSpLocks/>
          </p:cNvCxnSpPr>
          <p:nvPr/>
        </p:nvCxnSpPr>
        <p:spPr>
          <a:xfrm>
            <a:off x="1263515" y="7816513"/>
            <a:ext cx="176633" cy="234457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8" name="Picture 68">
            <a:extLst>
              <a:ext uri="{FF2B5EF4-FFF2-40B4-BE49-F238E27FC236}">
                <a16:creationId xmlns:a16="http://schemas.microsoft.com/office/drawing/2014/main" id="{EF99EC90-3DFD-49C3-B48C-273E8AD126B9}"/>
              </a:ext>
            </a:extLst>
          </p:cNvPr>
          <p:cNvPicPr>
            <a:picLocks noChangeAspect="1"/>
          </p:cNvPicPr>
          <p:nvPr/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62" y="8745704"/>
            <a:ext cx="291443" cy="34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2" name="Picture 119">
            <a:extLst>
              <a:ext uri="{FF2B5EF4-FFF2-40B4-BE49-F238E27FC236}">
                <a16:creationId xmlns:a16="http://schemas.microsoft.com/office/drawing/2014/main" id="{63F9B035-6A8E-4C03-BB61-E727AD0379E3}"/>
              </a:ext>
            </a:extLst>
          </p:cNvPr>
          <p:cNvPicPr>
            <a:picLocks noChangeAspect="1"/>
          </p:cNvPicPr>
          <p:nvPr/>
        </p:nvPicPr>
        <p:blipFill>
          <a:blip r:embed="rId92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584" y="6657635"/>
            <a:ext cx="3651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0" name="Picture 26">
            <a:extLst>
              <a:ext uri="{FF2B5EF4-FFF2-40B4-BE49-F238E27FC236}">
                <a16:creationId xmlns:a16="http://schemas.microsoft.com/office/drawing/2014/main" id="{BB71F3B4-A13F-4A63-A2DD-D8AB0A751414}"/>
              </a:ext>
            </a:extLst>
          </p:cNvPr>
          <p:cNvPicPr>
            <a:picLocks noChangeAspect="1"/>
          </p:cNvPicPr>
          <p:nvPr/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73" y="6792470"/>
            <a:ext cx="3444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3" name="TextBox 211">
            <a:extLst>
              <a:ext uri="{FF2B5EF4-FFF2-40B4-BE49-F238E27FC236}">
                <a16:creationId xmlns:a16="http://schemas.microsoft.com/office/drawing/2014/main" id="{DF6D8BF2-5E84-4566-9699-955181A56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122" y="7116963"/>
            <a:ext cx="5195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00" dirty="0"/>
              <a:t>Quadrats transects: Sampling techniques</a:t>
            </a:r>
          </a:p>
        </p:txBody>
      </p:sp>
      <p:pic>
        <p:nvPicPr>
          <p:cNvPr id="349" name="Picture 39">
            <a:extLst>
              <a:ext uri="{FF2B5EF4-FFF2-40B4-BE49-F238E27FC236}">
                <a16:creationId xmlns:a16="http://schemas.microsoft.com/office/drawing/2014/main" id="{8D649836-ED43-4979-BBA5-0C530E9EE80E}"/>
              </a:ext>
            </a:extLst>
          </p:cNvPr>
          <p:cNvPicPr>
            <a:picLocks noChangeAspect="1"/>
          </p:cNvPicPr>
          <p:nvPr/>
        </p:nvPicPr>
        <p:blipFill>
          <a:blip r:embed="rId94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" r="6369" b="-1161"/>
          <a:stretch>
            <a:fillRect/>
          </a:stretch>
        </p:blipFill>
        <p:spPr bwMode="auto">
          <a:xfrm>
            <a:off x="601654" y="6832190"/>
            <a:ext cx="358757" cy="32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5" name="Picture 138">
            <a:extLst>
              <a:ext uri="{FF2B5EF4-FFF2-40B4-BE49-F238E27FC236}">
                <a16:creationId xmlns:a16="http://schemas.microsoft.com/office/drawing/2014/main" id="{F0CF594A-6FFD-4CBA-8FC0-5BCCD374D246}"/>
              </a:ext>
            </a:extLst>
          </p:cNvPr>
          <p:cNvPicPr>
            <a:picLocks noChangeAspect="1"/>
          </p:cNvPicPr>
          <p:nvPr/>
        </p:nvPicPr>
        <p:blipFill>
          <a:blip r:embed="rId95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14"/>
          <a:stretch>
            <a:fillRect/>
          </a:stretch>
        </p:blipFill>
        <p:spPr bwMode="auto">
          <a:xfrm>
            <a:off x="2691534" y="9686006"/>
            <a:ext cx="934369" cy="19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9" name="Straight Connector 368">
            <a:extLst>
              <a:ext uri="{FF2B5EF4-FFF2-40B4-BE49-F238E27FC236}">
                <a16:creationId xmlns:a16="http://schemas.microsoft.com/office/drawing/2014/main" id="{34811067-5603-425D-84A2-929A7A53449A}"/>
              </a:ext>
            </a:extLst>
          </p:cNvPr>
          <p:cNvCxnSpPr>
            <a:cxnSpLocks/>
          </p:cNvCxnSpPr>
          <p:nvPr/>
        </p:nvCxnSpPr>
        <p:spPr>
          <a:xfrm flipV="1">
            <a:off x="4732213" y="9194844"/>
            <a:ext cx="0" cy="199188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Connector 369">
            <a:extLst>
              <a:ext uri="{FF2B5EF4-FFF2-40B4-BE49-F238E27FC236}">
                <a16:creationId xmlns:a16="http://schemas.microsoft.com/office/drawing/2014/main" id="{00CE075C-7A5A-48A9-8140-87067D2772CF}"/>
              </a:ext>
            </a:extLst>
          </p:cNvPr>
          <p:cNvCxnSpPr>
            <a:cxnSpLocks/>
            <a:stCxn id="293" idx="0"/>
          </p:cNvCxnSpPr>
          <p:nvPr/>
        </p:nvCxnSpPr>
        <p:spPr>
          <a:xfrm flipV="1">
            <a:off x="1664258" y="9156223"/>
            <a:ext cx="134546" cy="391432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2" name="Picture 451">
            <a:extLst>
              <a:ext uri="{FF2B5EF4-FFF2-40B4-BE49-F238E27FC236}">
                <a16:creationId xmlns:a16="http://schemas.microsoft.com/office/drawing/2014/main" id="{01AD2E65-D31E-4F60-B4A8-511B82B8ACB7}"/>
              </a:ext>
            </a:extLst>
      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2205280" y="9377656"/>
            <a:ext cx="583894" cy="253064"/>
          </a:xfrm>
          <a:prstGeom prst="rect">
            <a:avLst/>
          </a:prstGeom>
        </p:spPr>
      </p:pic>
      <p:pic>
        <p:nvPicPr>
          <p:cNvPr id="461" name="Picture 460">
            <a:extLst>
              <a:ext uri="{FF2B5EF4-FFF2-40B4-BE49-F238E27FC236}">
                <a16:creationId xmlns:a16="http://schemas.microsoft.com/office/drawing/2014/main" id="{F92C59C2-9363-415C-BD7F-655D7B63CF8D}"/>
              </a:ext>
            </a:extLst>
      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49645" y="8342580"/>
            <a:ext cx="625394" cy="458958"/>
          </a:xfrm>
          <a:prstGeom prst="rect">
            <a:avLst/>
          </a:prstGeom>
        </p:spPr>
      </p:pic>
      <p:pic>
        <p:nvPicPr>
          <p:cNvPr id="371" name="Picture 4">
            <a:extLst>
              <a:ext uri="{FF2B5EF4-FFF2-40B4-BE49-F238E27FC236}">
                <a16:creationId xmlns:a16="http://schemas.microsoft.com/office/drawing/2014/main" id="{8FA3F23F-70CA-4BF3-B74F-01CEE3C78F87}"/>
              </a:ext>
            </a:extLst>
          </p:cNvPr>
          <p:cNvPicPr>
            <a:picLocks noChangeAspect="1"/>
          </p:cNvPicPr>
          <p:nvPr/>
        </p:nvPicPr>
        <p:blipFill>
          <a:blip r:embed="rId98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 t="14503" r="5792" b="8545"/>
          <a:stretch>
            <a:fillRect/>
          </a:stretch>
        </p:blipFill>
        <p:spPr bwMode="auto">
          <a:xfrm>
            <a:off x="847380" y="7569957"/>
            <a:ext cx="368212" cy="27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0" name="Picture 469">
            <a:extLst>
              <a:ext uri="{FF2B5EF4-FFF2-40B4-BE49-F238E27FC236}">
                <a16:creationId xmlns:a16="http://schemas.microsoft.com/office/drawing/2014/main" id="{335A26B7-457D-4A25-892D-DC9B38A21075}"/>
              </a:ext>
            </a:extLst>
      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2199622" y="7125563"/>
            <a:ext cx="364792" cy="382902"/>
          </a:xfrm>
          <a:prstGeom prst="rect">
            <a:avLst/>
          </a:prstGeom>
        </p:spPr>
      </p:pic>
      <p:pic>
        <p:nvPicPr>
          <p:cNvPr id="476" name="Picture 475">
            <a:extLst>
              <a:ext uri="{FF2B5EF4-FFF2-40B4-BE49-F238E27FC236}">
                <a16:creationId xmlns:a16="http://schemas.microsoft.com/office/drawing/2014/main" id="{CE201A3C-DEA5-46CC-AAEA-C9778C935FF0}"/>
              </a:ext>
            </a:extLst>
      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2566943" y="6941096"/>
            <a:ext cx="633833" cy="456194"/>
          </a:xfrm>
          <a:prstGeom prst="rect">
            <a:avLst/>
          </a:prstGeom>
        </p:spPr>
      </p:pic>
      <p:cxnSp>
        <p:nvCxnSpPr>
          <p:cNvPr id="372" name="Straight Connector 371">
            <a:extLst>
              <a:ext uri="{FF2B5EF4-FFF2-40B4-BE49-F238E27FC236}">
                <a16:creationId xmlns:a16="http://schemas.microsoft.com/office/drawing/2014/main" id="{C6AA1FA6-23EC-450B-BA01-42A5E51D9F40}"/>
              </a:ext>
            </a:extLst>
          </p:cNvPr>
          <p:cNvCxnSpPr>
            <a:cxnSpLocks/>
          </p:cNvCxnSpPr>
          <p:nvPr/>
        </p:nvCxnSpPr>
        <p:spPr>
          <a:xfrm flipH="1" flipV="1">
            <a:off x="5041694" y="7901302"/>
            <a:ext cx="986196" cy="300058"/>
          </a:xfrm>
          <a:prstGeom prst="line">
            <a:avLst/>
          </a:prstGeom>
          <a:ln w="19050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8" name="Picture 487">
            <a:extLst>
              <a:ext uri="{FF2B5EF4-FFF2-40B4-BE49-F238E27FC236}">
                <a16:creationId xmlns:a16="http://schemas.microsoft.com/office/drawing/2014/main" id="{B05CFEC6-4F8A-4188-BC23-1C5A4E02CCA4}"/>
              </a:ext>
            </a:extLst>
      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3264538" y="6824495"/>
            <a:ext cx="717067" cy="481423"/>
          </a:xfrm>
          <a:prstGeom prst="rect">
            <a:avLst/>
          </a:prstGeom>
        </p:spPr>
      </p:pic>
      <p:pic>
        <p:nvPicPr>
          <p:cNvPr id="491" name="Picture 490">
            <a:extLst>
              <a:ext uri="{FF2B5EF4-FFF2-40B4-BE49-F238E27FC236}">
                <a16:creationId xmlns:a16="http://schemas.microsoft.com/office/drawing/2014/main" id="{9874C7DE-1443-478D-87C4-D2E38216FCBD}"/>
              </a:ext>
            </a:extLst>
      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1620876" y="8108435"/>
            <a:ext cx="365450" cy="365450"/>
          </a:xfrm>
          <a:prstGeom prst="rect">
            <a:avLst/>
          </a:prstGeom>
        </p:spPr>
      </p:pic>
      <p:pic>
        <p:nvPicPr>
          <p:cNvPr id="506" name="Picture 505">
            <a:extLst>
              <a:ext uri="{FF2B5EF4-FFF2-40B4-BE49-F238E27FC236}">
                <a16:creationId xmlns:a16="http://schemas.microsoft.com/office/drawing/2014/main" id="{0E611200-DB8E-4951-BDF4-D41583A050B0}"/>
              </a:ext>
            </a:extLst>
      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1594666" y="7246614"/>
            <a:ext cx="304982" cy="287554"/>
          </a:xfrm>
          <a:prstGeom prst="rect">
            <a:avLst/>
          </a:prstGeom>
        </p:spPr>
      </p:pic>
      <p:pic>
        <p:nvPicPr>
          <p:cNvPr id="373" name="Picture 108">
            <a:extLst>
              <a:ext uri="{FF2B5EF4-FFF2-40B4-BE49-F238E27FC236}">
                <a16:creationId xmlns:a16="http://schemas.microsoft.com/office/drawing/2014/main" id="{2A4775C1-BF91-4C5E-9F55-C5409433BA8A}"/>
              </a:ext>
            </a:extLst>
          </p:cNvPr>
          <p:cNvPicPr>
            <a:picLocks noChangeAspect="1"/>
          </p:cNvPicPr>
          <p:nvPr/>
        </p:nvPicPr>
        <p:blipFill>
          <a:blip r:embed="rId104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090" y="8140001"/>
            <a:ext cx="405201" cy="31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4" name="TextBox 242">
            <a:extLst>
              <a:ext uri="{FF2B5EF4-FFF2-40B4-BE49-F238E27FC236}">
                <a16:creationId xmlns:a16="http://schemas.microsoft.com/office/drawing/2014/main" id="{4BA950E3-90DE-4E9B-97DA-63779D467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163" y="7899771"/>
            <a:ext cx="7558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00" dirty="0"/>
              <a:t>Human defense systems</a:t>
            </a:r>
          </a:p>
        </p:txBody>
      </p:sp>
      <p:cxnSp>
        <p:nvCxnSpPr>
          <p:cNvPr id="375" name="Straight Connector 374">
            <a:extLst>
              <a:ext uri="{FF2B5EF4-FFF2-40B4-BE49-F238E27FC236}">
                <a16:creationId xmlns:a16="http://schemas.microsoft.com/office/drawing/2014/main" id="{A5D71B55-E479-43BE-8C01-5D4CC7826F5E}"/>
              </a:ext>
            </a:extLst>
          </p:cNvPr>
          <p:cNvCxnSpPr>
            <a:cxnSpLocks/>
          </p:cNvCxnSpPr>
          <p:nvPr/>
        </p:nvCxnSpPr>
        <p:spPr>
          <a:xfrm flipH="1">
            <a:off x="3241476" y="8631577"/>
            <a:ext cx="219523" cy="324368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8" name="Picture 537">
            <a:extLst>
              <a:ext uri="{FF2B5EF4-FFF2-40B4-BE49-F238E27FC236}">
                <a16:creationId xmlns:a16="http://schemas.microsoft.com/office/drawing/2014/main" id="{829EEAED-B01F-4E38-AFD2-3AD8EA3DA8E9}"/>
              </a:ext>
            </a:extLst>
      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6263987" y="6847679"/>
            <a:ext cx="469924" cy="514376"/>
          </a:xfrm>
          <a:prstGeom prst="rect">
            <a:avLst/>
          </a:prstGeom>
        </p:spPr>
      </p:pic>
      <p:cxnSp>
        <p:nvCxnSpPr>
          <p:cNvPr id="376" name="Straight Connector 375">
            <a:extLst>
              <a:ext uri="{FF2B5EF4-FFF2-40B4-BE49-F238E27FC236}">
                <a16:creationId xmlns:a16="http://schemas.microsoft.com/office/drawing/2014/main" id="{204604F9-975C-4B11-AE4C-2FBC34BF852D}"/>
              </a:ext>
            </a:extLst>
          </p:cNvPr>
          <p:cNvCxnSpPr>
            <a:cxnSpLocks/>
          </p:cNvCxnSpPr>
          <p:nvPr/>
        </p:nvCxnSpPr>
        <p:spPr>
          <a:xfrm flipH="1" flipV="1">
            <a:off x="5842218" y="7175250"/>
            <a:ext cx="397147" cy="56468"/>
          </a:xfrm>
          <a:prstGeom prst="line">
            <a:avLst/>
          </a:prstGeom>
          <a:ln w="19050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7" name="Rectangle 376">
            <a:extLst>
              <a:ext uri="{FF2B5EF4-FFF2-40B4-BE49-F238E27FC236}">
                <a16:creationId xmlns:a16="http://schemas.microsoft.com/office/drawing/2014/main" id="{BBF82847-563C-4D73-B52A-CB14D9271CDD}"/>
              </a:ext>
            </a:extLst>
          </p:cNvPr>
          <p:cNvSpPr/>
          <p:nvPr/>
        </p:nvSpPr>
        <p:spPr>
          <a:xfrm>
            <a:off x="6166971" y="7358115"/>
            <a:ext cx="500306" cy="242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9" dirty="0"/>
              <a:t>Painkiller vs antibiotics</a:t>
            </a:r>
          </a:p>
        </p:txBody>
      </p:sp>
      <p:pic>
        <p:nvPicPr>
          <p:cNvPr id="541" name="Picture 540">
            <a:extLst>
              <a:ext uri="{FF2B5EF4-FFF2-40B4-BE49-F238E27FC236}">
                <a16:creationId xmlns:a16="http://schemas.microsoft.com/office/drawing/2014/main" id="{9FFD18AC-03A3-40C6-A87D-05ECD34830E0}"/>
              </a:ext>
            </a:extLst>
      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3993940" y="8006700"/>
            <a:ext cx="965620" cy="279811"/>
          </a:xfrm>
          <a:prstGeom prst="rect">
            <a:avLst/>
          </a:prstGeom>
        </p:spPr>
      </p:pic>
      <p:pic>
        <p:nvPicPr>
          <p:cNvPr id="547" name="Picture 546">
            <a:extLst>
              <a:ext uri="{FF2B5EF4-FFF2-40B4-BE49-F238E27FC236}">
                <a16:creationId xmlns:a16="http://schemas.microsoft.com/office/drawing/2014/main" id="{081779FC-87E6-4ABF-8AFD-7CC753DC347D}"/>
              </a:ext>
            </a:extLst>
      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5230574" y="8088056"/>
            <a:ext cx="228084" cy="543521"/>
          </a:xfrm>
          <a:prstGeom prst="rect">
            <a:avLst/>
          </a:prstGeom>
        </p:spPr>
      </p:pic>
      <p:cxnSp>
        <p:nvCxnSpPr>
          <p:cNvPr id="384" name="Straight Connector 383">
            <a:extLst>
              <a:ext uri="{FF2B5EF4-FFF2-40B4-BE49-F238E27FC236}">
                <a16:creationId xmlns:a16="http://schemas.microsoft.com/office/drawing/2014/main" id="{A987A46C-782C-48DA-8E09-3815039A7A1A}"/>
              </a:ext>
            </a:extLst>
          </p:cNvPr>
          <p:cNvCxnSpPr>
            <a:cxnSpLocks/>
            <a:stCxn id="547" idx="1"/>
          </p:cNvCxnSpPr>
          <p:nvPr/>
        </p:nvCxnSpPr>
        <p:spPr>
          <a:xfrm flipH="1" flipV="1">
            <a:off x="4875165" y="7897403"/>
            <a:ext cx="355409" cy="462414"/>
          </a:xfrm>
          <a:prstGeom prst="line">
            <a:avLst/>
          </a:prstGeom>
          <a:ln w="19050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8" name="TextBox 387">
            <a:extLst>
              <a:ext uri="{FF2B5EF4-FFF2-40B4-BE49-F238E27FC236}">
                <a16:creationId xmlns:a16="http://schemas.microsoft.com/office/drawing/2014/main" id="{13EBA943-0184-4812-B740-1139D63B18F0}"/>
              </a:ext>
            </a:extLst>
          </p:cNvPr>
          <p:cNvSpPr txBox="1"/>
          <p:nvPr/>
        </p:nvSpPr>
        <p:spPr>
          <a:xfrm>
            <a:off x="5469725" y="8410321"/>
            <a:ext cx="824671" cy="242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9" dirty="0"/>
              <a:t>Pathogens: bacteria, virus, fungi, protists</a:t>
            </a:r>
          </a:p>
        </p:txBody>
      </p:sp>
      <p:pic>
        <p:nvPicPr>
          <p:cNvPr id="556" name="Picture 555">
            <a:extLst>
              <a:ext uri="{FF2B5EF4-FFF2-40B4-BE49-F238E27FC236}">
                <a16:creationId xmlns:a16="http://schemas.microsoft.com/office/drawing/2014/main" id="{1AAD8A25-479C-440A-85E5-083A0E40313C}"/>
              </a:ext>
            </a:extLst>
      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4821981" y="1977913"/>
            <a:ext cx="470371" cy="342201"/>
          </a:xfrm>
          <a:prstGeom prst="rect">
            <a:avLst/>
          </a:prstGeom>
        </p:spPr>
      </p:pic>
      <p:pic>
        <p:nvPicPr>
          <p:cNvPr id="561" name="Picture 560">
            <a:extLst>
              <a:ext uri="{FF2B5EF4-FFF2-40B4-BE49-F238E27FC236}">
                <a16:creationId xmlns:a16="http://schemas.microsoft.com/office/drawing/2014/main" id="{93963A19-212E-46BF-B9EA-A8FB95D03A17}"/>
              </a:ext>
            </a:extLst>
      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2624419" y="1399103"/>
            <a:ext cx="658304" cy="341457"/>
          </a:xfrm>
          <a:prstGeom prst="rect">
            <a:avLst/>
          </a:prstGeom>
        </p:spPr>
      </p:pic>
      <p:sp>
        <p:nvSpPr>
          <p:cNvPr id="401" name="Rectangle 400">
            <a:extLst>
              <a:ext uri="{FF2B5EF4-FFF2-40B4-BE49-F238E27FC236}">
                <a16:creationId xmlns:a16="http://schemas.microsoft.com/office/drawing/2014/main" id="{52C36AFF-A473-488B-A2D1-EE1917B9B730}"/>
              </a:ext>
            </a:extLst>
          </p:cNvPr>
          <p:cNvSpPr/>
          <p:nvPr/>
        </p:nvSpPr>
        <p:spPr>
          <a:xfrm>
            <a:off x="2584476" y="1700795"/>
            <a:ext cx="8765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/>
              <a:t>DNA structure: nucleotide base pairs</a:t>
            </a:r>
          </a:p>
        </p:txBody>
      </p:sp>
      <p:pic>
        <p:nvPicPr>
          <p:cNvPr id="565" name="Picture 564">
            <a:extLst>
              <a:ext uri="{FF2B5EF4-FFF2-40B4-BE49-F238E27FC236}">
                <a16:creationId xmlns:a16="http://schemas.microsoft.com/office/drawing/2014/main" id="{E0D9FB9E-8F10-4362-A4F1-CDD387F55C42}"/>
              </a:ext>
            </a:extLst>
      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6220585" y="1091561"/>
            <a:ext cx="607571" cy="732136"/>
          </a:xfrm>
          <a:prstGeom prst="rect">
            <a:avLst/>
          </a:prstGeom>
        </p:spPr>
      </p:pic>
      <p:sp>
        <p:nvSpPr>
          <p:cNvPr id="405" name="TextBox 404">
            <a:extLst>
              <a:ext uri="{FF2B5EF4-FFF2-40B4-BE49-F238E27FC236}">
                <a16:creationId xmlns:a16="http://schemas.microsoft.com/office/drawing/2014/main" id="{8C53D5A3-21D3-4419-A62E-DE91964D9791}"/>
              </a:ext>
            </a:extLst>
          </p:cNvPr>
          <p:cNvSpPr txBox="1"/>
          <p:nvPr/>
        </p:nvSpPr>
        <p:spPr>
          <a:xfrm>
            <a:off x="6113868" y="1781781"/>
            <a:ext cx="536220" cy="242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9" dirty="0"/>
              <a:t>Fusion cell cloning</a:t>
            </a:r>
          </a:p>
        </p:txBody>
      </p:sp>
      <p:sp>
        <p:nvSpPr>
          <p:cNvPr id="406" name="TextBox 405">
            <a:extLst>
              <a:ext uri="{FF2B5EF4-FFF2-40B4-BE49-F238E27FC236}">
                <a16:creationId xmlns:a16="http://schemas.microsoft.com/office/drawing/2014/main" id="{FF0CCA03-2426-480A-84E9-6798770B4A3C}"/>
              </a:ext>
            </a:extLst>
          </p:cNvPr>
          <p:cNvSpPr txBox="1"/>
          <p:nvPr/>
        </p:nvSpPr>
        <p:spPr>
          <a:xfrm>
            <a:off x="5504570" y="894947"/>
            <a:ext cx="748657" cy="242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9" dirty="0" err="1"/>
              <a:t>Evolution:Charles</a:t>
            </a:r>
            <a:r>
              <a:rPr lang="en-US" sz="489" dirty="0"/>
              <a:t> </a:t>
            </a:r>
            <a:r>
              <a:rPr lang="en-US" sz="489" dirty="0" err="1"/>
              <a:t>darwin</a:t>
            </a:r>
            <a:endParaRPr lang="en-US" sz="489" dirty="0"/>
          </a:p>
        </p:txBody>
      </p:sp>
      <p:pic>
        <p:nvPicPr>
          <p:cNvPr id="567" name="Picture 566">
            <a:extLst>
              <a:ext uri="{FF2B5EF4-FFF2-40B4-BE49-F238E27FC236}">
                <a16:creationId xmlns:a16="http://schemas.microsoft.com/office/drawing/2014/main" id="{D89E2E3F-DFA7-4AB4-9E5F-7984137DD9D1}"/>
              </a:ext>
            </a:extLst>
      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5976927" y="2019690"/>
            <a:ext cx="773323" cy="408592"/>
          </a:xfrm>
          <a:prstGeom prst="rect">
            <a:avLst/>
          </a:prstGeom>
        </p:spPr>
      </p:pic>
      <p:cxnSp>
        <p:nvCxnSpPr>
          <p:cNvPr id="409" name="Straight Connector 408">
            <a:extLst>
              <a:ext uri="{FF2B5EF4-FFF2-40B4-BE49-F238E27FC236}">
                <a16:creationId xmlns:a16="http://schemas.microsoft.com/office/drawing/2014/main" id="{21B1C367-9684-4DF2-B1FB-12C814B80AE9}"/>
              </a:ext>
            </a:extLst>
          </p:cNvPr>
          <p:cNvCxnSpPr>
            <a:cxnSpLocks/>
          </p:cNvCxnSpPr>
          <p:nvPr/>
        </p:nvCxnSpPr>
        <p:spPr>
          <a:xfrm flipH="1" flipV="1">
            <a:off x="5726003" y="1970515"/>
            <a:ext cx="217410" cy="200387"/>
          </a:xfrm>
          <a:prstGeom prst="line">
            <a:avLst/>
          </a:prstGeom>
          <a:ln w="19050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TextBox 262">
            <a:extLst>
              <a:ext uri="{FF2B5EF4-FFF2-40B4-BE49-F238E27FC236}">
                <a16:creationId xmlns:a16="http://schemas.microsoft.com/office/drawing/2014/main" id="{3DAF98D8-222F-4D8F-B443-542E5F31F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311" y="2390918"/>
            <a:ext cx="5362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700" dirty="0"/>
              <a:t>Tissue culture</a:t>
            </a:r>
          </a:p>
        </p:txBody>
      </p:sp>
      <p:pic>
        <p:nvPicPr>
          <p:cNvPr id="569" name="Picture 568">
            <a:extLst>
              <a:ext uri="{FF2B5EF4-FFF2-40B4-BE49-F238E27FC236}">
                <a16:creationId xmlns:a16="http://schemas.microsoft.com/office/drawing/2014/main" id="{CFF205A8-D2DA-40F3-90CE-B654C4FE2B24}"/>
              </a:ext>
            </a:extLst>
      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225039" y="4027914"/>
            <a:ext cx="386856" cy="540914"/>
          </a:xfrm>
          <a:prstGeom prst="rect">
            <a:avLst/>
          </a:prstGeom>
        </p:spPr>
      </p:pic>
      <p:cxnSp>
        <p:nvCxnSpPr>
          <p:cNvPr id="415" name="Straight Connector 414">
            <a:extLst>
              <a:ext uri="{FF2B5EF4-FFF2-40B4-BE49-F238E27FC236}">
                <a16:creationId xmlns:a16="http://schemas.microsoft.com/office/drawing/2014/main" id="{EF8CAB11-6395-487A-92ED-DB7F626A19D3}"/>
              </a:ext>
            </a:extLst>
          </p:cNvPr>
          <p:cNvCxnSpPr>
            <a:cxnSpLocks/>
            <a:stCxn id="569" idx="3"/>
          </p:cNvCxnSpPr>
          <p:nvPr/>
        </p:nvCxnSpPr>
        <p:spPr>
          <a:xfrm flipV="1">
            <a:off x="611895" y="3714209"/>
            <a:ext cx="920687" cy="584162"/>
          </a:xfrm>
          <a:prstGeom prst="line">
            <a:avLst/>
          </a:prstGeom>
          <a:ln w="19050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8" name="Rectangle 417">
            <a:extLst>
              <a:ext uri="{FF2B5EF4-FFF2-40B4-BE49-F238E27FC236}">
                <a16:creationId xmlns:a16="http://schemas.microsoft.com/office/drawing/2014/main" id="{66D11BEE-3352-4966-B648-D2C144B679CD}"/>
              </a:ext>
            </a:extLst>
          </p:cNvPr>
          <p:cNvSpPr/>
          <p:nvPr/>
        </p:nvSpPr>
        <p:spPr>
          <a:xfrm>
            <a:off x="68194" y="4538491"/>
            <a:ext cx="736099" cy="167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9" dirty="0" err="1"/>
              <a:t>Mieosis</a:t>
            </a:r>
            <a:r>
              <a:rPr lang="en-US" sz="489" dirty="0"/>
              <a:t> –cell division </a:t>
            </a:r>
          </a:p>
        </p:txBody>
      </p:sp>
      <p:pic>
        <p:nvPicPr>
          <p:cNvPr id="575" name="Picture 574">
            <a:extLst>
              <a:ext uri="{FF2B5EF4-FFF2-40B4-BE49-F238E27FC236}">
                <a16:creationId xmlns:a16="http://schemas.microsoft.com/office/drawing/2014/main" id="{93F4A087-469D-4C26-84A1-FD8E17595185}"/>
              </a:ext>
            </a:extLst>
      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6075757" y="460434"/>
            <a:ext cx="700623" cy="40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95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072e3ff-7b59-4d97-b619-9610df773154" xsi:nil="true"/>
    <lcf76f155ced4ddcb4097134ff3c332f xmlns="ec3c7f4a-9d17-4a1b-a104-6a3b395655c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2EA0756309243BC9408ECF9EFF0B9" ma:contentTypeVersion="16" ma:contentTypeDescription="Create a new document." ma:contentTypeScope="" ma:versionID="cb0974c9bc3b51963ec1640a41b11bb0">
  <xsd:schema xmlns:xsd="http://www.w3.org/2001/XMLSchema" xmlns:xs="http://www.w3.org/2001/XMLSchema" xmlns:p="http://schemas.microsoft.com/office/2006/metadata/properties" xmlns:ns2="1072e3ff-7b59-4d97-b619-9610df773154" xmlns:ns3="ec3c7f4a-9d17-4a1b-a104-6a3b395655c1" targetNamespace="http://schemas.microsoft.com/office/2006/metadata/properties" ma:root="true" ma:fieldsID="d2083e22fcbc7ce70cbd63540a2adf3f" ns2:_="" ns3:_="">
    <xsd:import namespace="1072e3ff-7b59-4d97-b619-9610df773154"/>
    <xsd:import namespace="ec3c7f4a-9d17-4a1b-a104-6a3b395655c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72e3ff-7b59-4d97-b619-9610df77315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1427b12d-5202-4da7-9ec4-4f7d49aedd33}" ma:internalName="TaxCatchAll" ma:showField="CatchAllData" ma:web="1072e3ff-7b59-4d97-b619-9610df7731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3c7f4a-9d17-4a1b-a104-6a3b395655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4a324f7d-4130-4e3b-92bc-b3d938f1e2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CCEFAF-CC75-48AE-9A6F-A18B299A80C3}">
  <ds:schemaRefs>
    <ds:schemaRef ds:uri="http://schemas.microsoft.com/office/2006/metadata/properties"/>
    <ds:schemaRef ds:uri="http://schemas.microsoft.com/office/infopath/2007/PartnerControls"/>
    <ds:schemaRef ds:uri="1072e3ff-7b59-4d97-b619-9610df773154"/>
    <ds:schemaRef ds:uri="ec3c7f4a-9d17-4a1b-a104-6a3b395655c1"/>
  </ds:schemaRefs>
</ds:datastoreItem>
</file>

<file path=customXml/itemProps2.xml><?xml version="1.0" encoding="utf-8"?>
<ds:datastoreItem xmlns:ds="http://schemas.openxmlformats.org/officeDocument/2006/customXml" ds:itemID="{03D417E3-C611-4EDE-972A-F4D4A30A67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72e3ff-7b59-4d97-b619-9610df773154"/>
    <ds:schemaRef ds:uri="ec3c7f4a-9d17-4a1b-a104-6a3b395655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DC87164-5B77-49D9-A392-015F6A16B2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8767</TotalTime>
  <Words>547</Words>
  <Application>Microsoft Office PowerPoint</Application>
  <PresentationFormat>A4 Paper (210x297 mm)</PresentationFormat>
  <Paragraphs>185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Office Theme</vt:lpstr>
      <vt:lpstr>KS3</vt:lpstr>
      <vt:lpstr>PowerPoint Presentation</vt:lpstr>
      <vt:lpstr>KS4</vt:lpstr>
      <vt:lpstr>PowerPoint Presentation</vt:lpstr>
    </vt:vector>
  </TitlesOfParts>
  <Company>Wadebridge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Burrell, Grace</dc:creator>
  <cp:lastModifiedBy>aladak</cp:lastModifiedBy>
  <cp:revision>366</cp:revision>
  <cp:lastPrinted>2021-07-07T15:11:16Z</cp:lastPrinted>
  <dcterms:created xsi:type="dcterms:W3CDTF">2019-10-28T16:02:33Z</dcterms:created>
  <dcterms:modified xsi:type="dcterms:W3CDTF">2026-03-03T18:47:47Z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0x0101008992EA0756309243BC9408ECF9EFF0B9</vt:lpwstr>
  </property>
</Properties>
</file>