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71" r:id="rId5"/>
    <p:sldId id="294" r:id="rId6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ED7D31"/>
    <a:srgbClr val="92D050"/>
    <a:srgbClr val="FF99FF"/>
    <a:srgbClr val="FEDEFC"/>
    <a:srgbClr val="FDCBFB"/>
    <a:srgbClr val="EAE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6"/>
          </a:xfrm>
          <a:prstGeom prst="rect">
            <a:avLst/>
          </a:prstGeom>
        </p:spPr>
        <p:txBody>
          <a:bodyPr vert="horz" lIns="91404" tIns="45703" rIns="91404" bIns="4570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136"/>
          </a:xfrm>
          <a:prstGeom prst="rect">
            <a:avLst/>
          </a:prstGeom>
        </p:spPr>
        <p:txBody>
          <a:bodyPr vert="horz" lIns="91404" tIns="45703" rIns="91404" bIns="45703" rtlCol="0"/>
          <a:lstStyle>
            <a:lvl1pPr algn="r">
              <a:defRPr sz="1200"/>
            </a:lvl1pPr>
          </a:lstStyle>
          <a:p>
            <a:fld id="{24D8555F-C3BB-41E5-99E3-408F2C4C712C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3" rIns="91404" bIns="457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04" tIns="45703" rIns="91404" bIns="457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1404" tIns="45703" rIns="91404" bIns="4570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</p:spPr>
        <p:txBody>
          <a:bodyPr vert="horz" lIns="91404" tIns="45703" rIns="91404" bIns="45703" rtlCol="0" anchor="b"/>
          <a:lstStyle>
            <a:lvl1pPr algn="r">
              <a:defRPr sz="1200"/>
            </a:lvl1pPr>
          </a:lstStyle>
          <a:p>
            <a:fld id="{17B6E8E7-E69B-4E27-B3AE-9C05322EF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5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25" y="1230313"/>
            <a:ext cx="2295525" cy="3319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3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1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4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5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8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3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1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3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9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7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15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8EA7-B45B-4203-B34C-5DDD6848E4E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18.pn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23" Type="http://schemas.openxmlformats.org/officeDocument/2006/relationships/image" Target="../media/image36.png"/><Relationship Id="rId28" Type="http://schemas.openxmlformats.org/officeDocument/2006/relationships/image" Target="../media/image41.emf"/><Relationship Id="rId36" Type="http://schemas.openxmlformats.org/officeDocument/2006/relationships/image" Target="../media/image49.jpe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8" Type="http://schemas.openxmlformats.org/officeDocument/2006/relationships/image" Target="../media/image2.png"/><Relationship Id="rId3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759774" y="6350990"/>
            <a:ext cx="3451978" cy="3863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766405" y="4986778"/>
            <a:ext cx="3456995" cy="3774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9629" y="3645351"/>
            <a:ext cx="3444273" cy="3729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3565688" y="939771"/>
            <a:ext cx="1619676" cy="3783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289F366-7001-4F39-9D35-5CE31B390754}"/>
              </a:ext>
            </a:extLst>
          </p:cNvPr>
          <p:cNvSpPr/>
          <p:nvPr/>
        </p:nvSpPr>
        <p:spPr>
          <a:xfrm>
            <a:off x="1768814" y="7714282"/>
            <a:ext cx="3442938" cy="3768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pic>
        <p:nvPicPr>
          <p:cNvPr id="318" name="Picture 317">
            <a:extLst>
              <a:ext uri="{FF2B5EF4-FFF2-40B4-BE49-F238E27FC236}">
                <a16:creationId xmlns:a16="http://schemas.microsoft.com/office/drawing/2014/main" id="{CDEF9152-8142-4680-A362-B4253B981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667475" y="7805246"/>
            <a:ext cx="873668" cy="295150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9BA5973A-14D7-4217-B314-1EA5FAC0D5DA}"/>
              </a:ext>
            </a:extLst>
          </p:cNvPr>
          <p:cNvSpPr/>
          <p:nvPr/>
        </p:nvSpPr>
        <p:spPr>
          <a:xfrm>
            <a:off x="1815508" y="2292677"/>
            <a:ext cx="3370072" cy="3737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CFFD6-E1B9-40C2-8B99-34263550A124}"/>
              </a:ext>
            </a:extLst>
          </p:cNvPr>
          <p:cNvSpPr txBox="1"/>
          <p:nvPr/>
        </p:nvSpPr>
        <p:spPr>
          <a:xfrm>
            <a:off x="179354" y="151818"/>
            <a:ext cx="6561080" cy="4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23" b="1" dirty="0">
                <a:latin typeface="Century Gothic" panose="020B0502020202020204" pitchFamily="34" charset="0"/>
              </a:rPr>
              <a:t>Physical Education Learning Journey </a:t>
            </a:r>
            <a:endParaRPr lang="en-GB" sz="1223" dirty="0">
              <a:latin typeface="Century Gothic" panose="020B0502020202020204" pitchFamily="34" charset="0"/>
            </a:endParaRPr>
          </a:p>
          <a:p>
            <a:pPr algn="ctr"/>
            <a:r>
              <a:rPr lang="en-GB" sz="1223" dirty="0">
                <a:latin typeface="Century Gothic" panose="020B0502020202020204" pitchFamily="34" charset="0"/>
              </a:rPr>
              <a:t>The Compass School Years 4-9 - Key Stage 2 &amp; 3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411F2133-E6E2-4E33-958F-1CE2D896C2C9}"/>
              </a:ext>
            </a:extLst>
          </p:cNvPr>
          <p:cNvSpPr/>
          <p:nvPr/>
        </p:nvSpPr>
        <p:spPr>
          <a:xfrm>
            <a:off x="2706159" y="944106"/>
            <a:ext cx="844335" cy="131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305" name="Triangle 45">
            <a:extLst>
              <a:ext uri="{FF2B5EF4-FFF2-40B4-BE49-F238E27FC236}">
                <a16:creationId xmlns:a16="http://schemas.microsoft.com/office/drawing/2014/main" id="{A4C12CC1-07D3-4555-8C35-1F482E6CC24B}"/>
              </a:ext>
            </a:extLst>
          </p:cNvPr>
          <p:cNvSpPr/>
          <p:nvPr/>
        </p:nvSpPr>
        <p:spPr>
          <a:xfrm rot="5400000" flipV="1">
            <a:off x="2478282" y="904692"/>
            <a:ext cx="265077" cy="214521"/>
          </a:xfrm>
          <a:prstGeom prst="triangle">
            <a:avLst>
              <a:gd name="adj" fmla="val 4536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2D404-F188-400B-ADFF-25E13E70C59C}"/>
              </a:ext>
            </a:extLst>
          </p:cNvPr>
          <p:cNvSpPr/>
          <p:nvPr/>
        </p:nvSpPr>
        <p:spPr>
          <a:xfrm>
            <a:off x="1266485" y="935971"/>
            <a:ext cx="1208249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6" b="1" dirty="0">
                <a:latin typeface="Century Gothic" panose="020B0502020202020204" pitchFamily="34" charset="0"/>
              </a:rPr>
              <a:t>Level 1 Certificate in Sport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364" y="938637"/>
            <a:ext cx="774619" cy="1851154"/>
          </a:xfrm>
          <a:prstGeom prst="rect">
            <a:avLst/>
          </a:prstGeom>
        </p:spPr>
      </p:pic>
      <p:pic>
        <p:nvPicPr>
          <p:cNvPr id="344" name="Picture 3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42291" y="2169464"/>
            <a:ext cx="774619" cy="1857921"/>
          </a:xfrm>
          <a:prstGeom prst="rect">
            <a:avLst/>
          </a:prstGeom>
        </p:spPr>
      </p:pic>
      <p:pic>
        <p:nvPicPr>
          <p:cNvPr id="345" name="Picture 3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865" y="3633702"/>
            <a:ext cx="774619" cy="1857921"/>
          </a:xfrm>
          <a:prstGeom prst="rect">
            <a:avLst/>
          </a:prstGeom>
        </p:spPr>
      </p:pic>
      <p:pic>
        <p:nvPicPr>
          <p:cNvPr id="346" name="Picture 3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40220" y="4854121"/>
            <a:ext cx="774619" cy="1883238"/>
          </a:xfrm>
          <a:prstGeom prst="rect">
            <a:avLst/>
          </a:prstGeom>
        </p:spPr>
      </p:pic>
      <p:pic>
        <p:nvPicPr>
          <p:cNvPr id="348" name="Picture 3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922" y="6356148"/>
            <a:ext cx="774619" cy="185792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789629" y="2530515"/>
            <a:ext cx="34012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1811127" y="5227292"/>
            <a:ext cx="34012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1820833" y="7952821"/>
            <a:ext cx="34012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1805802" y="2428489"/>
            <a:ext cx="34012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1816880" y="5111028"/>
            <a:ext cx="34012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1805231" y="7840796"/>
            <a:ext cx="34012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11128" y="6453218"/>
            <a:ext cx="3421920" cy="349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1800190" y="6581577"/>
            <a:ext cx="3421920" cy="349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1800189" y="3879192"/>
            <a:ext cx="3421920" cy="349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1811007" y="3738381"/>
            <a:ext cx="3421920" cy="349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flipV="1">
            <a:off x="1806013" y="9300935"/>
            <a:ext cx="3232535" cy="7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3610234" y="1203098"/>
            <a:ext cx="158067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flipV="1">
            <a:off x="3641007" y="1084470"/>
            <a:ext cx="1570745" cy="83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/>
          <a:srcRect l="44364" b="11500"/>
          <a:stretch/>
        </p:blipFill>
        <p:spPr>
          <a:xfrm rot="16200000" flipV="1">
            <a:off x="3375236" y="1089586"/>
            <a:ext cx="446093" cy="85449"/>
          </a:xfrm>
          <a:prstGeom prst="rect">
            <a:avLst/>
          </a:prstGeom>
        </p:spPr>
      </p:pic>
      <p:sp>
        <p:nvSpPr>
          <p:cNvPr id="649" name="Rectangle 648">
            <a:extLst>
              <a:ext uri="{FF2B5EF4-FFF2-40B4-BE49-F238E27FC236}">
                <a16:creationId xmlns:a16="http://schemas.microsoft.com/office/drawing/2014/main" id="{411F2133-E6E2-4E33-958F-1CE2D896C2C9}"/>
              </a:ext>
            </a:extLst>
          </p:cNvPr>
          <p:cNvSpPr/>
          <p:nvPr/>
        </p:nvSpPr>
        <p:spPr>
          <a:xfrm>
            <a:off x="2706832" y="1215748"/>
            <a:ext cx="844335" cy="131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650" name="Triangle 45">
            <a:extLst>
              <a:ext uri="{FF2B5EF4-FFF2-40B4-BE49-F238E27FC236}">
                <a16:creationId xmlns:a16="http://schemas.microsoft.com/office/drawing/2014/main" id="{A4C12CC1-07D3-4555-8C35-1F482E6CC24B}"/>
              </a:ext>
            </a:extLst>
          </p:cNvPr>
          <p:cNvSpPr/>
          <p:nvPr/>
        </p:nvSpPr>
        <p:spPr>
          <a:xfrm rot="5400000" flipV="1">
            <a:off x="2478954" y="1176334"/>
            <a:ext cx="265077" cy="214521"/>
          </a:xfrm>
          <a:prstGeom prst="triangle">
            <a:avLst>
              <a:gd name="adj" fmla="val 4536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 dirty="0"/>
          </a:p>
        </p:txBody>
      </p:sp>
      <p:sp>
        <p:nvSpPr>
          <p:cNvPr id="652" name="Oval 651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3643522" y="3474824"/>
            <a:ext cx="742918" cy="79788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239" name="Rectangle 238"/>
          <p:cNvSpPr/>
          <p:nvPr/>
        </p:nvSpPr>
        <p:spPr>
          <a:xfrm>
            <a:off x="5886614" y="6453218"/>
            <a:ext cx="440759" cy="308698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1" dirty="0"/>
          </a:p>
        </p:txBody>
      </p:sp>
      <p:sp>
        <p:nvSpPr>
          <p:cNvPr id="240" name="TextBox 239"/>
          <p:cNvSpPr txBox="1"/>
          <p:nvPr/>
        </p:nvSpPr>
        <p:spPr>
          <a:xfrm>
            <a:off x="6000918" y="6997990"/>
            <a:ext cx="261077" cy="220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57" dirty="0">
                <a:latin typeface="Century Gothic" panose="020B0502020202020204" pitchFamily="34" charset="0"/>
              </a:rPr>
              <a:t>E</a:t>
            </a:r>
          </a:p>
          <a:p>
            <a:pPr algn="ctr"/>
            <a:r>
              <a:rPr lang="en-GB" sz="1957" dirty="0">
                <a:latin typeface="Century Gothic" panose="020B0502020202020204" pitchFamily="34" charset="0"/>
              </a:rPr>
              <a:t>X</a:t>
            </a:r>
          </a:p>
          <a:p>
            <a:pPr algn="ctr"/>
            <a:r>
              <a:rPr lang="en-GB" sz="1957" dirty="0">
                <a:latin typeface="Century Gothic" panose="020B0502020202020204" pitchFamily="34" charset="0"/>
              </a:rPr>
              <a:t>P</a:t>
            </a:r>
          </a:p>
          <a:p>
            <a:pPr algn="ctr"/>
            <a:r>
              <a:rPr lang="en-GB" sz="1957" dirty="0">
                <a:latin typeface="Century Gothic" panose="020B0502020202020204" pitchFamily="34" charset="0"/>
              </a:rPr>
              <a:t>L</a:t>
            </a:r>
          </a:p>
          <a:p>
            <a:pPr algn="ctr"/>
            <a:r>
              <a:rPr lang="en-GB" sz="1957" dirty="0">
                <a:latin typeface="Century Gothic" panose="020B0502020202020204" pitchFamily="34" charset="0"/>
              </a:rPr>
              <a:t>O</a:t>
            </a:r>
          </a:p>
          <a:p>
            <a:pPr algn="ctr"/>
            <a:r>
              <a:rPr lang="en-GB" sz="1957" dirty="0">
                <a:latin typeface="Century Gothic" panose="020B0502020202020204" pitchFamily="34" charset="0"/>
              </a:rPr>
              <a:t>R</a:t>
            </a:r>
          </a:p>
          <a:p>
            <a:pPr algn="ctr"/>
            <a:r>
              <a:rPr lang="en-GB" sz="1957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658" name="Rectangle 657"/>
          <p:cNvSpPr/>
          <p:nvPr/>
        </p:nvSpPr>
        <p:spPr>
          <a:xfrm>
            <a:off x="604692" y="3873170"/>
            <a:ext cx="440759" cy="30163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1" dirty="0"/>
          </a:p>
        </p:txBody>
      </p:sp>
      <p:sp>
        <p:nvSpPr>
          <p:cNvPr id="659" name="TextBox 658"/>
          <p:cNvSpPr txBox="1"/>
          <p:nvPr/>
        </p:nvSpPr>
        <p:spPr>
          <a:xfrm>
            <a:off x="699491" y="4499949"/>
            <a:ext cx="261077" cy="189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57" dirty="0">
                <a:latin typeface="Century Gothic" panose="020B0502020202020204" pitchFamily="34" charset="0"/>
              </a:rPr>
              <a:t>E</a:t>
            </a:r>
          </a:p>
          <a:p>
            <a:pPr algn="ctr"/>
            <a:r>
              <a:rPr lang="en-GB" sz="1957" dirty="0">
                <a:latin typeface="Century Gothic" panose="020B0502020202020204" pitchFamily="34" charset="0"/>
              </a:rPr>
              <a:t>M</a:t>
            </a:r>
          </a:p>
          <a:p>
            <a:pPr algn="ctr"/>
            <a:r>
              <a:rPr lang="en-GB" sz="1957" dirty="0">
                <a:latin typeface="Century Gothic" panose="020B0502020202020204" pitchFamily="34" charset="0"/>
              </a:rPr>
              <a:t>BED</a:t>
            </a:r>
          </a:p>
          <a:p>
            <a:pPr algn="ctr"/>
            <a:endParaRPr lang="en-GB" sz="1957" dirty="0">
              <a:latin typeface="Century Gothic" panose="020B0502020202020204" pitchFamily="34" charset="0"/>
            </a:endParaRPr>
          </a:p>
        </p:txBody>
      </p:sp>
      <p:sp>
        <p:nvSpPr>
          <p:cNvPr id="662" name="Rectangle 661"/>
          <p:cNvSpPr/>
          <p:nvPr/>
        </p:nvSpPr>
        <p:spPr>
          <a:xfrm>
            <a:off x="5904421" y="993874"/>
            <a:ext cx="440759" cy="30869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1" dirty="0"/>
          </a:p>
        </p:txBody>
      </p:sp>
      <p:sp>
        <p:nvSpPr>
          <p:cNvPr id="663" name="TextBox 662"/>
          <p:cNvSpPr txBox="1"/>
          <p:nvPr/>
        </p:nvSpPr>
        <p:spPr>
          <a:xfrm>
            <a:off x="6018532" y="1480992"/>
            <a:ext cx="261077" cy="220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57" dirty="0">
                <a:latin typeface="Century Gothic" panose="020B0502020202020204" pitchFamily="34" charset="0"/>
              </a:rPr>
              <a:t>E</a:t>
            </a:r>
          </a:p>
          <a:p>
            <a:pPr algn="ctr"/>
            <a:r>
              <a:rPr lang="en-GB" sz="1957" dirty="0">
                <a:latin typeface="Century Gothic" panose="020B0502020202020204" pitchFamily="34" charset="0"/>
              </a:rPr>
              <a:t>XE</a:t>
            </a:r>
          </a:p>
          <a:p>
            <a:pPr algn="ctr"/>
            <a:r>
              <a:rPr lang="en-GB" sz="1957" dirty="0">
                <a:latin typeface="Century Gothic" panose="020B0502020202020204" pitchFamily="34" charset="0"/>
              </a:rPr>
              <a:t>CUTE</a:t>
            </a:r>
          </a:p>
        </p:txBody>
      </p:sp>
      <p:sp>
        <p:nvSpPr>
          <p:cNvPr id="680" name="TextBox 679"/>
          <p:cNvSpPr txBox="1"/>
          <p:nvPr/>
        </p:nvSpPr>
        <p:spPr>
          <a:xfrm>
            <a:off x="1743148" y="7091893"/>
            <a:ext cx="6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Invasion Games</a:t>
            </a:r>
          </a:p>
        </p:txBody>
      </p:sp>
      <p:sp>
        <p:nvSpPr>
          <p:cNvPr id="681" name="TextBox 680"/>
          <p:cNvSpPr txBox="1"/>
          <p:nvPr/>
        </p:nvSpPr>
        <p:spPr>
          <a:xfrm>
            <a:off x="4447969" y="6940254"/>
            <a:ext cx="913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Striking and fielding</a:t>
            </a:r>
          </a:p>
        </p:txBody>
      </p:sp>
      <p:sp>
        <p:nvSpPr>
          <p:cNvPr id="685" name="TextBox 684"/>
          <p:cNvSpPr txBox="1"/>
          <p:nvPr/>
        </p:nvSpPr>
        <p:spPr>
          <a:xfrm>
            <a:off x="4287515" y="5884436"/>
            <a:ext cx="7435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Athletics</a:t>
            </a:r>
          </a:p>
        </p:txBody>
      </p:sp>
      <p:cxnSp>
        <p:nvCxnSpPr>
          <p:cNvPr id="703" name="Straight Connector 70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122452" y="4854121"/>
            <a:ext cx="0" cy="199188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5353958" y="4355432"/>
            <a:ext cx="227144" cy="109759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Straight Connector 71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4777813" y="5279017"/>
            <a:ext cx="2380" cy="226013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5031082" y="3494359"/>
            <a:ext cx="0" cy="199188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Straight Connector 71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5703421" y="4933133"/>
            <a:ext cx="274833" cy="53645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" name="Straight Connector 73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808347" y="779347"/>
            <a:ext cx="0" cy="199188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" name="Straight Connector 73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122452" y="2169464"/>
            <a:ext cx="0" cy="199188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Straight Connector 73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4745125" y="1269329"/>
            <a:ext cx="2380" cy="226013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  <a:endCxn id="23" idx="0"/>
          </p:cNvCxnSpPr>
          <p:nvPr/>
        </p:nvCxnSpPr>
        <p:spPr>
          <a:xfrm flipV="1">
            <a:off x="5512663" y="938637"/>
            <a:ext cx="60011" cy="187868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Straight Connector 76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4805537" y="2627861"/>
            <a:ext cx="2380" cy="226013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Straight Connector 76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2082853" y="7599324"/>
            <a:ext cx="0" cy="199188"/>
          </a:xfrm>
          <a:prstGeom prst="line">
            <a:avLst/>
          </a:prstGeom>
          <a:ln w="3810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691067" y="6200127"/>
            <a:ext cx="0" cy="199188"/>
          </a:xfrm>
          <a:prstGeom prst="line">
            <a:avLst/>
          </a:prstGeom>
          <a:ln w="3810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Straight Connector 78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456192" y="6007546"/>
            <a:ext cx="213530" cy="58242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122452" y="7531553"/>
            <a:ext cx="0" cy="199188"/>
          </a:xfrm>
          <a:prstGeom prst="line">
            <a:avLst/>
          </a:prstGeom>
          <a:ln w="3810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Straight Connector 79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2808572" y="8042138"/>
            <a:ext cx="2380" cy="226013"/>
          </a:xfrm>
          <a:prstGeom prst="line">
            <a:avLst/>
          </a:prstGeom>
          <a:ln w="3810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5043819" y="8033529"/>
            <a:ext cx="0" cy="205356"/>
          </a:xfrm>
          <a:prstGeom prst="line">
            <a:avLst/>
          </a:prstGeom>
          <a:ln w="3810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>
            <a:off x="5283473" y="7092104"/>
            <a:ext cx="264758" cy="65631"/>
          </a:xfrm>
          <a:prstGeom prst="line">
            <a:avLst/>
          </a:prstGeom>
          <a:ln w="3810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Picture 189"/>
          <p:cNvPicPr>
            <a:picLocks noChangeAspect="1"/>
          </p:cNvPicPr>
          <p:nvPr/>
        </p:nvPicPr>
        <p:blipFill rotWithShape="1">
          <a:blip r:embed="rId6"/>
          <a:srcRect b="4183"/>
          <a:stretch/>
        </p:blipFill>
        <p:spPr>
          <a:xfrm>
            <a:off x="3384815" y="7051228"/>
            <a:ext cx="423532" cy="405816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 rotWithShape="1">
          <a:blip r:embed="rId7"/>
          <a:srcRect l="15867" t="11837" r="23832" b="17622"/>
          <a:stretch/>
        </p:blipFill>
        <p:spPr>
          <a:xfrm>
            <a:off x="4321200" y="8238021"/>
            <a:ext cx="363562" cy="425300"/>
          </a:xfrm>
          <a:prstGeom prst="rect">
            <a:avLst/>
          </a:prstGeom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5232927" y="2063931"/>
            <a:ext cx="109693" cy="177524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" name="Picture 194"/>
          <p:cNvPicPr>
            <a:picLocks noChangeAspect="1"/>
          </p:cNvPicPr>
          <p:nvPr/>
        </p:nvPicPr>
        <p:blipFill rotWithShape="1">
          <a:blip r:embed="rId8"/>
          <a:srcRect b="9389"/>
          <a:stretch/>
        </p:blipFill>
        <p:spPr>
          <a:xfrm>
            <a:off x="4774811" y="7211634"/>
            <a:ext cx="417057" cy="45452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3898" y="7117968"/>
            <a:ext cx="344946" cy="421412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 rotWithShape="1">
          <a:blip r:embed="rId10"/>
          <a:srcRect l="14445" t="5365" r="6148" b="10035"/>
          <a:stretch/>
        </p:blipFill>
        <p:spPr>
          <a:xfrm>
            <a:off x="1998229" y="2714070"/>
            <a:ext cx="454287" cy="522091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 rotWithShape="1">
          <a:blip r:embed="rId11"/>
          <a:srcRect l="22299" r="23254"/>
          <a:stretch/>
        </p:blipFill>
        <p:spPr>
          <a:xfrm>
            <a:off x="4267546" y="4283355"/>
            <a:ext cx="439643" cy="566426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 rotWithShape="1">
          <a:blip r:embed="rId12"/>
          <a:srcRect l="8899" r="19329"/>
          <a:stretch/>
        </p:blipFill>
        <p:spPr>
          <a:xfrm>
            <a:off x="5184055" y="5862143"/>
            <a:ext cx="454718" cy="407291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4898" y="1503121"/>
            <a:ext cx="577493" cy="408788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 rotWithShape="1">
          <a:blip r:embed="rId14"/>
          <a:srcRect l="22893" r="18361"/>
          <a:stretch/>
        </p:blipFill>
        <p:spPr>
          <a:xfrm>
            <a:off x="3088122" y="3071332"/>
            <a:ext cx="442764" cy="528706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 rotWithShape="1">
          <a:blip r:embed="rId15"/>
          <a:srcRect l="25609" t="7438" r="18688" b="15652"/>
          <a:stretch/>
        </p:blipFill>
        <p:spPr>
          <a:xfrm>
            <a:off x="2130912" y="8201220"/>
            <a:ext cx="310268" cy="462101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82016" y="7197791"/>
            <a:ext cx="363257" cy="333762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6070" y="5445122"/>
            <a:ext cx="442889" cy="442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96591" y="2721465"/>
            <a:ext cx="357870" cy="35414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058AE9B-AA68-69A1-0592-03E055712E09}"/>
              </a:ext>
            </a:extLst>
          </p:cNvPr>
          <p:cNvSpPr/>
          <p:nvPr/>
        </p:nvSpPr>
        <p:spPr>
          <a:xfrm>
            <a:off x="3017969" y="2016132"/>
            <a:ext cx="742918" cy="7978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2178C-9354-EE74-191C-66F06C25F412}"/>
              </a:ext>
            </a:extLst>
          </p:cNvPr>
          <p:cNvSpPr txBox="1"/>
          <p:nvPr/>
        </p:nvSpPr>
        <p:spPr>
          <a:xfrm>
            <a:off x="3135139" y="2050071"/>
            <a:ext cx="509972" cy="69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Year</a:t>
            </a:r>
          </a:p>
          <a:p>
            <a:pPr algn="ctr"/>
            <a:r>
              <a:rPr lang="en-US" sz="2935" b="1" dirty="0"/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EB317-C306-4459-9C65-8391AD731360}"/>
              </a:ext>
            </a:extLst>
          </p:cNvPr>
          <p:cNvSpPr txBox="1"/>
          <p:nvPr/>
        </p:nvSpPr>
        <p:spPr>
          <a:xfrm>
            <a:off x="3759995" y="3524823"/>
            <a:ext cx="509972" cy="69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Year</a:t>
            </a:r>
          </a:p>
          <a:p>
            <a:pPr algn="ctr"/>
            <a:r>
              <a:rPr lang="en-US" sz="2935" b="1" dirty="0"/>
              <a:t>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937569-0FEA-B017-2A4E-2075EDBF1DBF}"/>
              </a:ext>
            </a:extLst>
          </p:cNvPr>
          <p:cNvSpPr/>
          <p:nvPr/>
        </p:nvSpPr>
        <p:spPr>
          <a:xfrm>
            <a:off x="3014562" y="4743741"/>
            <a:ext cx="742918" cy="79788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F5A8B-5383-DBE5-3E80-8AB6F07ACE01}"/>
              </a:ext>
            </a:extLst>
          </p:cNvPr>
          <p:cNvSpPr txBox="1"/>
          <p:nvPr/>
        </p:nvSpPr>
        <p:spPr>
          <a:xfrm>
            <a:off x="3131035" y="4793740"/>
            <a:ext cx="509972" cy="69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Year</a:t>
            </a:r>
          </a:p>
          <a:p>
            <a:pPr algn="ctr"/>
            <a:r>
              <a:rPr lang="en-US" sz="2935" b="1" dirty="0"/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C320D2-EB1A-0E95-0088-E63D2ABFFD2E}"/>
              </a:ext>
            </a:extLst>
          </p:cNvPr>
          <p:cNvSpPr/>
          <p:nvPr/>
        </p:nvSpPr>
        <p:spPr>
          <a:xfrm>
            <a:off x="3639162" y="6109622"/>
            <a:ext cx="742918" cy="7978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745E84-92DE-14B5-2EB4-6D84BA925A02}"/>
              </a:ext>
            </a:extLst>
          </p:cNvPr>
          <p:cNvSpPr txBox="1"/>
          <p:nvPr/>
        </p:nvSpPr>
        <p:spPr>
          <a:xfrm>
            <a:off x="3741962" y="6235974"/>
            <a:ext cx="50997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Year</a:t>
            </a:r>
          </a:p>
          <a:p>
            <a:pPr algn="ctr"/>
            <a:r>
              <a:rPr lang="en-US" b="1" dirty="0"/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E709D6-94C3-AEC7-783C-D12910ED2977}"/>
              </a:ext>
            </a:extLst>
          </p:cNvPr>
          <p:cNvSpPr/>
          <p:nvPr/>
        </p:nvSpPr>
        <p:spPr>
          <a:xfrm>
            <a:off x="2970252" y="7502218"/>
            <a:ext cx="742918" cy="79788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7B908A-EBCD-6800-CBAF-6DECE1DA3013}"/>
              </a:ext>
            </a:extLst>
          </p:cNvPr>
          <p:cNvSpPr txBox="1"/>
          <p:nvPr/>
        </p:nvSpPr>
        <p:spPr>
          <a:xfrm>
            <a:off x="3104692" y="7613338"/>
            <a:ext cx="5099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Year</a:t>
            </a:r>
          </a:p>
          <a:p>
            <a:pPr algn="ctr"/>
            <a:r>
              <a:rPr lang="en-US" sz="1600" b="1" dirty="0"/>
              <a:t>4/5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D3021F-164E-F104-0F03-41191706B604}"/>
              </a:ext>
            </a:extLst>
          </p:cNvPr>
          <p:cNvCxnSpPr>
            <a:cxnSpLocks/>
          </p:cNvCxnSpPr>
          <p:nvPr/>
        </p:nvCxnSpPr>
        <p:spPr>
          <a:xfrm>
            <a:off x="2326955" y="5310167"/>
            <a:ext cx="0" cy="181456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FF7DF9-970D-6258-D9BA-F7AFCBD8E9BB}"/>
              </a:ext>
            </a:extLst>
          </p:cNvPr>
          <p:cNvCxnSpPr>
            <a:cxnSpLocks/>
          </p:cNvCxnSpPr>
          <p:nvPr/>
        </p:nvCxnSpPr>
        <p:spPr>
          <a:xfrm flipV="1">
            <a:off x="2808572" y="4810872"/>
            <a:ext cx="0" cy="199188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63EB2-B71B-75B8-583F-F6FDD29B364B}"/>
              </a:ext>
            </a:extLst>
          </p:cNvPr>
          <p:cNvCxnSpPr>
            <a:cxnSpLocks/>
          </p:cNvCxnSpPr>
          <p:nvPr/>
        </p:nvCxnSpPr>
        <p:spPr>
          <a:xfrm flipH="1" flipV="1">
            <a:off x="1436373" y="4905140"/>
            <a:ext cx="75499" cy="196630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C7ECF1-E18D-3DB1-52B6-B150639855F2}"/>
              </a:ext>
            </a:extLst>
          </p:cNvPr>
          <p:cNvCxnSpPr>
            <a:cxnSpLocks/>
          </p:cNvCxnSpPr>
          <p:nvPr/>
        </p:nvCxnSpPr>
        <p:spPr>
          <a:xfrm>
            <a:off x="2706159" y="6658027"/>
            <a:ext cx="0" cy="231519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0F55D2-9904-3181-C055-F305AD1019B4}"/>
              </a:ext>
            </a:extLst>
          </p:cNvPr>
          <p:cNvCxnSpPr>
            <a:cxnSpLocks/>
          </p:cNvCxnSpPr>
          <p:nvPr/>
        </p:nvCxnSpPr>
        <p:spPr>
          <a:xfrm flipV="1">
            <a:off x="3429000" y="6200127"/>
            <a:ext cx="0" cy="199188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EBBA9D-7E70-1DD9-A29D-33A5C423D942}"/>
              </a:ext>
            </a:extLst>
          </p:cNvPr>
          <p:cNvCxnSpPr>
            <a:cxnSpLocks/>
          </p:cNvCxnSpPr>
          <p:nvPr/>
        </p:nvCxnSpPr>
        <p:spPr>
          <a:xfrm flipV="1">
            <a:off x="2690753" y="2123441"/>
            <a:ext cx="0" cy="209026"/>
          </a:xfrm>
          <a:prstGeom prst="line">
            <a:avLst/>
          </a:prstGeom>
          <a:ln w="38100">
            <a:solidFill>
              <a:srgbClr val="7030A0"/>
            </a:solidFill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6FDDB7-6ABA-2DED-DD80-98C7BBD749EC}"/>
              </a:ext>
            </a:extLst>
          </p:cNvPr>
          <p:cNvCxnSpPr>
            <a:cxnSpLocks/>
          </p:cNvCxnSpPr>
          <p:nvPr/>
        </p:nvCxnSpPr>
        <p:spPr>
          <a:xfrm flipH="1" flipV="1">
            <a:off x="1419505" y="2283952"/>
            <a:ext cx="91050" cy="195595"/>
          </a:xfrm>
          <a:prstGeom prst="line">
            <a:avLst/>
          </a:prstGeom>
          <a:ln w="38100">
            <a:solidFill>
              <a:srgbClr val="7030A0"/>
            </a:solidFill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7B0B6F-8276-12AE-C629-227CEDAC448B}"/>
              </a:ext>
            </a:extLst>
          </p:cNvPr>
          <p:cNvCxnSpPr>
            <a:cxnSpLocks/>
          </p:cNvCxnSpPr>
          <p:nvPr/>
        </p:nvCxnSpPr>
        <p:spPr>
          <a:xfrm>
            <a:off x="1458572" y="3043218"/>
            <a:ext cx="238507" cy="14252"/>
          </a:xfrm>
          <a:prstGeom prst="line">
            <a:avLst/>
          </a:prstGeom>
          <a:ln w="38100">
            <a:solidFill>
              <a:srgbClr val="7030A0"/>
            </a:solidFill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2A4890-C458-A35A-5F4C-559E40D35403}"/>
              </a:ext>
            </a:extLst>
          </p:cNvPr>
          <p:cNvCxnSpPr>
            <a:cxnSpLocks/>
          </p:cNvCxnSpPr>
          <p:nvPr/>
        </p:nvCxnSpPr>
        <p:spPr>
          <a:xfrm flipV="1">
            <a:off x="2722421" y="3517991"/>
            <a:ext cx="7795" cy="171334"/>
          </a:xfrm>
          <a:prstGeom prst="line">
            <a:avLst/>
          </a:prstGeom>
          <a:ln w="38100">
            <a:solidFill>
              <a:srgbClr val="7030A0"/>
            </a:solidFill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AD18A6-70DE-61A2-4EE3-E2D47C82F90B}"/>
              </a:ext>
            </a:extLst>
          </p:cNvPr>
          <p:cNvCxnSpPr>
            <a:cxnSpLocks/>
          </p:cNvCxnSpPr>
          <p:nvPr/>
        </p:nvCxnSpPr>
        <p:spPr>
          <a:xfrm flipH="1">
            <a:off x="2145580" y="3942207"/>
            <a:ext cx="2380" cy="226013"/>
          </a:xfrm>
          <a:prstGeom prst="line">
            <a:avLst/>
          </a:prstGeom>
          <a:ln w="38100">
            <a:solidFill>
              <a:srgbClr val="7030A0"/>
            </a:solidFill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17A013-6F3F-D4CB-462E-4FC05F74CCC1}"/>
              </a:ext>
            </a:extLst>
          </p:cNvPr>
          <p:cNvCxnSpPr>
            <a:cxnSpLocks/>
          </p:cNvCxnSpPr>
          <p:nvPr/>
        </p:nvCxnSpPr>
        <p:spPr>
          <a:xfrm flipH="1">
            <a:off x="3391494" y="3951989"/>
            <a:ext cx="2380" cy="226013"/>
          </a:xfrm>
          <a:prstGeom prst="line">
            <a:avLst/>
          </a:prstGeom>
          <a:ln w="38100">
            <a:solidFill>
              <a:srgbClr val="7030A0"/>
            </a:solidFill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D7C0EA3-2745-565F-3E59-15AAE3C22672}"/>
              </a:ext>
            </a:extLst>
          </p:cNvPr>
          <p:cNvSpPr txBox="1"/>
          <p:nvPr/>
        </p:nvSpPr>
        <p:spPr>
          <a:xfrm>
            <a:off x="2352681" y="8367447"/>
            <a:ext cx="9117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Gymnastics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54905A-3178-1EC9-909B-605D1DE35AA2}"/>
              </a:ext>
            </a:extLst>
          </p:cNvPr>
          <p:cNvSpPr txBox="1"/>
          <p:nvPr/>
        </p:nvSpPr>
        <p:spPr>
          <a:xfrm>
            <a:off x="3723875" y="7155606"/>
            <a:ext cx="6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Invasion Games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3D6DA5-632A-94B1-1605-C371FF31BD11}"/>
              </a:ext>
            </a:extLst>
          </p:cNvPr>
          <p:cNvSpPr txBox="1"/>
          <p:nvPr/>
        </p:nvSpPr>
        <p:spPr>
          <a:xfrm>
            <a:off x="4550061" y="8316297"/>
            <a:ext cx="92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Net and Wall Games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0E5A342-EC8F-2239-8C83-37B82C1CEA6E}"/>
              </a:ext>
            </a:extLst>
          </p:cNvPr>
          <p:cNvCxnSpPr>
            <a:cxnSpLocks/>
          </p:cNvCxnSpPr>
          <p:nvPr/>
        </p:nvCxnSpPr>
        <p:spPr>
          <a:xfrm flipH="1">
            <a:off x="4688687" y="3951492"/>
            <a:ext cx="2380" cy="226013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9942081-6557-83BD-CEAE-5B41E5898E65}"/>
              </a:ext>
            </a:extLst>
          </p:cNvPr>
          <p:cNvSpPr txBox="1"/>
          <p:nvPr/>
        </p:nvSpPr>
        <p:spPr>
          <a:xfrm>
            <a:off x="3064658" y="5769201"/>
            <a:ext cx="6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Invasion Games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AF4DC66-8717-D9AB-07B3-7035ECFB5FDD}"/>
              </a:ext>
            </a:extLst>
          </p:cNvPr>
          <p:cNvSpPr txBox="1"/>
          <p:nvPr/>
        </p:nvSpPr>
        <p:spPr>
          <a:xfrm>
            <a:off x="2254215" y="6935701"/>
            <a:ext cx="9117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Gymnastics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5CAA4CF-F9A8-B4F1-BA94-23CA087A7256}"/>
              </a:ext>
            </a:extLst>
          </p:cNvPr>
          <p:cNvSpPr txBox="1"/>
          <p:nvPr/>
        </p:nvSpPr>
        <p:spPr>
          <a:xfrm>
            <a:off x="1725338" y="5934109"/>
            <a:ext cx="6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Invasion Games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3E6FA98-82F8-0EA9-20A8-50B4C632C1AD}"/>
              </a:ext>
            </a:extLst>
          </p:cNvPr>
          <p:cNvSpPr txBox="1"/>
          <p:nvPr/>
        </p:nvSpPr>
        <p:spPr>
          <a:xfrm>
            <a:off x="1854096" y="5550198"/>
            <a:ext cx="92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Net and Wall Games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858E5F8-CF05-BFB9-CF91-D58DF5BAF335}"/>
              </a:ext>
            </a:extLst>
          </p:cNvPr>
          <p:cNvSpPr txBox="1"/>
          <p:nvPr/>
        </p:nvSpPr>
        <p:spPr>
          <a:xfrm>
            <a:off x="1055367" y="4445076"/>
            <a:ext cx="913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Striking and fielding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E4CA5B0-9E32-A726-EA29-2D1BEC715F73}"/>
              </a:ext>
            </a:extLst>
          </p:cNvPr>
          <p:cNvSpPr txBox="1"/>
          <p:nvPr/>
        </p:nvSpPr>
        <p:spPr>
          <a:xfrm>
            <a:off x="2396502" y="4506632"/>
            <a:ext cx="7435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Athletics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628882D-033D-2F84-9DB1-696D9BEDC6C6}"/>
              </a:ext>
            </a:extLst>
          </p:cNvPr>
          <p:cNvSpPr txBox="1"/>
          <p:nvPr/>
        </p:nvSpPr>
        <p:spPr>
          <a:xfrm>
            <a:off x="3728347" y="4411638"/>
            <a:ext cx="6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Invasion Games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49E31C5-77AD-17A8-1975-53149D4582B2}"/>
              </a:ext>
            </a:extLst>
          </p:cNvPr>
          <p:cNvSpPr txBox="1"/>
          <p:nvPr/>
        </p:nvSpPr>
        <p:spPr>
          <a:xfrm>
            <a:off x="4300621" y="5541051"/>
            <a:ext cx="9117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Fitness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6A535AA-BEDB-2C82-C695-EC42CB07B5F9}"/>
              </a:ext>
            </a:extLst>
          </p:cNvPr>
          <p:cNvSpPr txBox="1"/>
          <p:nvPr/>
        </p:nvSpPr>
        <p:spPr>
          <a:xfrm>
            <a:off x="5815901" y="5063856"/>
            <a:ext cx="6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Invasion Games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4841EAF-7DBA-8D37-ADFC-7C78210720F6}"/>
              </a:ext>
            </a:extLst>
          </p:cNvPr>
          <p:cNvSpPr txBox="1"/>
          <p:nvPr/>
        </p:nvSpPr>
        <p:spPr>
          <a:xfrm>
            <a:off x="4719486" y="4567320"/>
            <a:ext cx="92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Net and Wall Games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C43EC3C-061B-92C0-06BC-1CBAF5A27816}"/>
              </a:ext>
            </a:extLst>
          </p:cNvPr>
          <p:cNvSpPr txBox="1"/>
          <p:nvPr/>
        </p:nvSpPr>
        <p:spPr>
          <a:xfrm>
            <a:off x="4641814" y="3268846"/>
            <a:ext cx="913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Striking and fielding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E2FC206-E8D2-17C6-14E7-644224886082}"/>
              </a:ext>
            </a:extLst>
          </p:cNvPr>
          <p:cNvSpPr txBox="1"/>
          <p:nvPr/>
        </p:nvSpPr>
        <p:spPr>
          <a:xfrm>
            <a:off x="4610391" y="4138386"/>
            <a:ext cx="7435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Athletics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5E6C830-853A-6D65-85CF-AA7B7CEC892A}"/>
              </a:ext>
            </a:extLst>
          </p:cNvPr>
          <p:cNvSpPr txBox="1"/>
          <p:nvPr/>
        </p:nvSpPr>
        <p:spPr>
          <a:xfrm>
            <a:off x="2998880" y="4257668"/>
            <a:ext cx="6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Invasion Games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3BA44E8-4D8F-9CBB-0450-78688839B072}"/>
              </a:ext>
            </a:extLst>
          </p:cNvPr>
          <p:cNvSpPr txBox="1"/>
          <p:nvPr/>
        </p:nvSpPr>
        <p:spPr>
          <a:xfrm>
            <a:off x="1766405" y="4239711"/>
            <a:ext cx="6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Invasion Games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B5318FF-1132-8B51-1A86-B145DBE095E6}"/>
              </a:ext>
            </a:extLst>
          </p:cNvPr>
          <p:cNvSpPr txBox="1"/>
          <p:nvPr/>
        </p:nvSpPr>
        <p:spPr>
          <a:xfrm>
            <a:off x="2262190" y="3229196"/>
            <a:ext cx="9117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Fitness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39CDA6D-BB21-28B1-C349-DB29A7B7DE5F}"/>
              </a:ext>
            </a:extLst>
          </p:cNvPr>
          <p:cNvSpPr txBox="1"/>
          <p:nvPr/>
        </p:nvSpPr>
        <p:spPr>
          <a:xfrm>
            <a:off x="1466453" y="3178047"/>
            <a:ext cx="92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Net and Wall Games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39B306E-5D24-FDDE-9C18-3208C09C4226}"/>
              </a:ext>
            </a:extLst>
          </p:cNvPr>
          <p:cNvSpPr txBox="1"/>
          <p:nvPr/>
        </p:nvSpPr>
        <p:spPr>
          <a:xfrm>
            <a:off x="960568" y="1940675"/>
            <a:ext cx="913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Striking and fielding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680B289-FB85-E7BD-B7C9-C0EA14D4AD45}"/>
              </a:ext>
            </a:extLst>
          </p:cNvPr>
          <p:cNvSpPr txBox="1"/>
          <p:nvPr/>
        </p:nvSpPr>
        <p:spPr>
          <a:xfrm>
            <a:off x="2239036" y="1835153"/>
            <a:ext cx="7435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Athletics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A2CF32E-5FBC-E1D9-68BC-F074D687FFE3}"/>
              </a:ext>
            </a:extLst>
          </p:cNvPr>
          <p:cNvSpPr txBox="1"/>
          <p:nvPr/>
        </p:nvSpPr>
        <p:spPr>
          <a:xfrm>
            <a:off x="3384815" y="524289"/>
            <a:ext cx="7435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Athletics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382FC9E-367C-7E44-1F92-3EBDFB5F9D13}"/>
              </a:ext>
            </a:extLst>
          </p:cNvPr>
          <p:cNvSpPr txBox="1"/>
          <p:nvPr/>
        </p:nvSpPr>
        <p:spPr>
          <a:xfrm>
            <a:off x="4227794" y="1543729"/>
            <a:ext cx="913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Striking and fielding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BED0334-974D-522F-460B-DE8459EA7359}"/>
              </a:ext>
            </a:extLst>
          </p:cNvPr>
          <p:cNvSpPr txBox="1"/>
          <p:nvPr/>
        </p:nvSpPr>
        <p:spPr>
          <a:xfrm>
            <a:off x="5126815" y="577928"/>
            <a:ext cx="92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Net and Wall Games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6C2B363-2807-72AD-4584-6564C13AF1AC}"/>
              </a:ext>
            </a:extLst>
          </p:cNvPr>
          <p:cNvSpPr txBox="1"/>
          <p:nvPr/>
        </p:nvSpPr>
        <p:spPr>
          <a:xfrm>
            <a:off x="4372046" y="2911857"/>
            <a:ext cx="9117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Fitness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6CFC6E2-2AD7-09E2-FE24-3A38AAC922A4}"/>
              </a:ext>
            </a:extLst>
          </p:cNvPr>
          <p:cNvSpPr txBox="1"/>
          <p:nvPr/>
        </p:nvSpPr>
        <p:spPr>
          <a:xfrm>
            <a:off x="3749210" y="1788684"/>
            <a:ext cx="6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Invasion Games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A5E3F88-C4A2-F5A3-8F23-7A35F58CB81D}"/>
              </a:ext>
            </a:extLst>
          </p:cNvPr>
          <p:cNvSpPr txBox="1"/>
          <p:nvPr/>
        </p:nvSpPr>
        <p:spPr>
          <a:xfrm>
            <a:off x="4634323" y="1761831"/>
            <a:ext cx="69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Invasion Games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F31B33-EA77-59CD-B12E-4078F036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64" y="4161100"/>
            <a:ext cx="245784" cy="3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>
            <a:extLst>
              <a:ext uri="{FF2B5EF4-FFF2-40B4-BE49-F238E27FC236}">
                <a16:creationId xmlns:a16="http://schemas.microsoft.com/office/drawing/2014/main" id="{4F659E89-3CFA-3386-F01C-404D190F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38" y="5836494"/>
            <a:ext cx="245784" cy="3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E5307C13-EF77-BFBF-E488-F81C933A5E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183"/>
          <a:stretch/>
        </p:blipFill>
        <p:spPr>
          <a:xfrm>
            <a:off x="4368368" y="1838738"/>
            <a:ext cx="423532" cy="405816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FFD9D69-0F17-88E1-9F8E-F28BA5835DB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899" r="19329"/>
          <a:stretch/>
        </p:blipFill>
        <p:spPr>
          <a:xfrm>
            <a:off x="4168067" y="598907"/>
            <a:ext cx="376313" cy="337064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8128C087-2CCA-BA39-0746-FEA0D3331B8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299" r="23254"/>
          <a:stretch/>
        </p:blipFill>
        <p:spPr>
          <a:xfrm>
            <a:off x="5886614" y="264851"/>
            <a:ext cx="439643" cy="566426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AB77F36-2C14-871F-7CDC-FD46F9AB2F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389"/>
          <a:stretch/>
        </p:blipFill>
        <p:spPr>
          <a:xfrm>
            <a:off x="906460" y="1451970"/>
            <a:ext cx="417057" cy="454525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F3693E5D-B548-5638-E80D-47A92F6D1F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389"/>
          <a:stretch/>
        </p:blipFill>
        <p:spPr>
          <a:xfrm>
            <a:off x="1169888" y="3977390"/>
            <a:ext cx="417057" cy="454525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46FA7591-BC6D-CBAD-D09F-6694635AB4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389"/>
          <a:stretch/>
        </p:blipFill>
        <p:spPr>
          <a:xfrm>
            <a:off x="5259001" y="2784080"/>
            <a:ext cx="417057" cy="45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F3815-F84C-D07D-FC49-5886B8488969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7782" t="67658" r="73410" b="16683"/>
          <a:stretch/>
        </p:blipFill>
        <p:spPr bwMode="auto">
          <a:xfrm>
            <a:off x="370620" y="140848"/>
            <a:ext cx="857250" cy="85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794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785946" y="5821601"/>
            <a:ext cx="3451978" cy="3863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792577" y="4457389"/>
            <a:ext cx="3456995" cy="3774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815801" y="3115962"/>
            <a:ext cx="3444273" cy="3729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059133" y="4261037"/>
            <a:ext cx="742918" cy="79788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161533" y="4397699"/>
            <a:ext cx="514288" cy="552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4149645" y="4418074"/>
            <a:ext cx="514287" cy="20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4" b="1" dirty="0"/>
              <a:t>YEAR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1797526" y="8535768"/>
            <a:ext cx="3855307" cy="3828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289F366-7001-4F39-9D35-5CE31B390754}"/>
              </a:ext>
            </a:extLst>
          </p:cNvPr>
          <p:cNvSpPr/>
          <p:nvPr/>
        </p:nvSpPr>
        <p:spPr>
          <a:xfrm>
            <a:off x="1794986" y="7184893"/>
            <a:ext cx="3442938" cy="3768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AFE16334-B23A-4095-8628-6172C6CBF114}"/>
              </a:ext>
            </a:extLst>
          </p:cNvPr>
          <p:cNvSpPr/>
          <p:nvPr/>
        </p:nvSpPr>
        <p:spPr>
          <a:xfrm>
            <a:off x="5004839" y="8212929"/>
            <a:ext cx="742918" cy="79788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161DE099-3CC6-493E-9432-5C860204C3D4}"/>
              </a:ext>
            </a:extLst>
          </p:cNvPr>
          <p:cNvSpPr/>
          <p:nvPr/>
        </p:nvSpPr>
        <p:spPr>
          <a:xfrm>
            <a:off x="5121527" y="8334830"/>
            <a:ext cx="514288" cy="552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pic>
        <p:nvPicPr>
          <p:cNvPr id="318" name="Picture 317">
            <a:extLst>
              <a:ext uri="{FF2B5EF4-FFF2-40B4-BE49-F238E27FC236}">
                <a16:creationId xmlns:a16="http://schemas.microsoft.com/office/drawing/2014/main" id="{CDEF9152-8142-4680-A362-B4253B981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4973006" y="8998441"/>
            <a:ext cx="873668" cy="295150"/>
          </a:xfrm>
          <a:prstGeom prst="rect">
            <a:avLst/>
          </a:prstGeom>
        </p:spPr>
      </p:pic>
      <p:sp>
        <p:nvSpPr>
          <p:cNvPr id="320" name="TextBox 319">
            <a:extLst>
              <a:ext uri="{FF2B5EF4-FFF2-40B4-BE49-F238E27FC236}">
                <a16:creationId xmlns:a16="http://schemas.microsoft.com/office/drawing/2014/main" id="{EB52A9CE-230C-48AF-8FA8-E4C0F0CBA6D9}"/>
              </a:ext>
            </a:extLst>
          </p:cNvPr>
          <p:cNvSpPr txBox="1"/>
          <p:nvPr/>
        </p:nvSpPr>
        <p:spPr>
          <a:xfrm>
            <a:off x="5059816" y="8371337"/>
            <a:ext cx="614384" cy="54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b="1" dirty="0"/>
              <a:t>10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7FA81EA-6891-42DE-8A12-1EC1969B363C}"/>
              </a:ext>
            </a:extLst>
          </p:cNvPr>
          <p:cNvSpPr txBox="1"/>
          <p:nvPr/>
        </p:nvSpPr>
        <p:spPr>
          <a:xfrm>
            <a:off x="5115299" y="8345433"/>
            <a:ext cx="514287" cy="20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4" b="1" dirty="0"/>
              <a:t>YEAR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BA5973A-14D7-4217-B314-1EA5FAC0D5DA}"/>
              </a:ext>
            </a:extLst>
          </p:cNvPr>
          <p:cNvSpPr/>
          <p:nvPr/>
        </p:nvSpPr>
        <p:spPr>
          <a:xfrm>
            <a:off x="1841680" y="1763288"/>
            <a:ext cx="2132004" cy="3737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305" name="Triangle 45">
            <a:extLst>
              <a:ext uri="{FF2B5EF4-FFF2-40B4-BE49-F238E27FC236}">
                <a16:creationId xmlns:a16="http://schemas.microsoft.com/office/drawing/2014/main" id="{A4C12CC1-07D3-4555-8C35-1F482E6CC24B}"/>
              </a:ext>
            </a:extLst>
          </p:cNvPr>
          <p:cNvSpPr/>
          <p:nvPr/>
        </p:nvSpPr>
        <p:spPr>
          <a:xfrm rot="16200000" flipV="1">
            <a:off x="4953389" y="1753835"/>
            <a:ext cx="265077" cy="214521"/>
          </a:xfrm>
          <a:prstGeom prst="triangle">
            <a:avLst>
              <a:gd name="adj" fmla="val 4536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811162-5B9E-4B2D-AAB0-CEB3B7D3A515}"/>
              </a:ext>
            </a:extLst>
          </p:cNvPr>
          <p:cNvSpPr/>
          <p:nvPr/>
        </p:nvSpPr>
        <p:spPr>
          <a:xfrm>
            <a:off x="5073935" y="1924168"/>
            <a:ext cx="1871441" cy="29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3" dirty="0">
                <a:latin typeface="Century Gothic" panose="020B0502020202020204" pitchFamily="34" charset="0"/>
              </a:rPr>
              <a:t>BTEC Level 2/3 Diploma in Sport and Exercise science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18144E95-D3A7-4BB7-9325-CAB93060272B}"/>
              </a:ext>
            </a:extLst>
          </p:cNvPr>
          <p:cNvSpPr/>
          <p:nvPr/>
        </p:nvSpPr>
        <p:spPr>
          <a:xfrm>
            <a:off x="5298915" y="1686106"/>
            <a:ext cx="1137518" cy="195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73" dirty="0">
                <a:latin typeface="Century Gothic" panose="020B0502020202020204" pitchFamily="34" charset="0"/>
              </a:rPr>
              <a:t>Other post 16 options  </a:t>
            </a:r>
          </a:p>
        </p:txBody>
      </p:sp>
      <p:pic>
        <p:nvPicPr>
          <p:cNvPr id="16" name="Graphic 15" descr="Head with gears">
            <a:extLst>
              <a:ext uri="{FF2B5EF4-FFF2-40B4-BE49-F238E27FC236}">
                <a16:creationId xmlns:a16="http://schemas.microsoft.com/office/drawing/2014/main" id="{A64A7ED2-0370-4BF1-8C85-E194B7DA5D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488" y="6382369"/>
            <a:ext cx="353693" cy="353693"/>
          </a:xfrm>
          <a:prstGeom prst="rect">
            <a:avLst/>
          </a:prstGeom>
        </p:spPr>
      </p:pic>
      <p:pic>
        <p:nvPicPr>
          <p:cNvPr id="21" name="Graphic 20" descr="Skeleton">
            <a:extLst>
              <a:ext uri="{FF2B5EF4-FFF2-40B4-BE49-F238E27FC236}">
                <a16:creationId xmlns:a16="http://schemas.microsoft.com/office/drawing/2014/main" id="{B17ED206-DC2B-417D-9F30-D12E62998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1583" y="6807207"/>
            <a:ext cx="334014" cy="334014"/>
          </a:xfrm>
          <a:prstGeom prst="rect">
            <a:avLst/>
          </a:prstGeom>
        </p:spPr>
      </p:pic>
      <p:pic>
        <p:nvPicPr>
          <p:cNvPr id="344" name="Picture 3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068463" y="1640075"/>
            <a:ext cx="774619" cy="1857921"/>
          </a:xfrm>
          <a:prstGeom prst="rect">
            <a:avLst/>
          </a:prstGeom>
        </p:spPr>
      </p:pic>
      <p:pic>
        <p:nvPicPr>
          <p:cNvPr id="345" name="Picture 3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5037" y="3104313"/>
            <a:ext cx="774619" cy="1857921"/>
          </a:xfrm>
          <a:prstGeom prst="rect">
            <a:avLst/>
          </a:prstGeom>
        </p:spPr>
      </p:pic>
      <p:pic>
        <p:nvPicPr>
          <p:cNvPr id="346" name="Picture 3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066392" y="4324732"/>
            <a:ext cx="774619" cy="1883238"/>
          </a:xfrm>
          <a:prstGeom prst="rect">
            <a:avLst/>
          </a:prstGeom>
        </p:spPr>
      </p:pic>
      <p:pic>
        <p:nvPicPr>
          <p:cNvPr id="348" name="Picture 3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7924" y="5820257"/>
            <a:ext cx="774619" cy="1857921"/>
          </a:xfrm>
          <a:prstGeom prst="rect">
            <a:avLst/>
          </a:prstGeom>
        </p:spPr>
      </p:pic>
      <p:pic>
        <p:nvPicPr>
          <p:cNvPr id="350" name="Picture 3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068312" y="7066544"/>
            <a:ext cx="774619" cy="185792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815801" y="2001126"/>
            <a:ext cx="34012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1837299" y="4697903"/>
            <a:ext cx="34012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1847005" y="7423432"/>
            <a:ext cx="34012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cxnSpLocks/>
          </p:cNvCxnSpPr>
          <p:nvPr/>
        </p:nvCxnSpPr>
        <p:spPr>
          <a:xfrm flipV="1">
            <a:off x="1826360" y="1887327"/>
            <a:ext cx="2143271" cy="823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1843052" y="4581639"/>
            <a:ext cx="34012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096407" y="4494317"/>
            <a:ext cx="662319" cy="54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5" b="1" dirty="0"/>
              <a:t>11</a:t>
            </a:r>
          </a:p>
        </p:txBody>
      </p:sp>
      <p:cxnSp>
        <p:nvCxnSpPr>
          <p:cNvPr id="361" name="Straight Connector 360"/>
          <p:cNvCxnSpPr/>
          <p:nvPr/>
        </p:nvCxnSpPr>
        <p:spPr>
          <a:xfrm>
            <a:off x="1831403" y="7311407"/>
            <a:ext cx="34012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37300" y="5923829"/>
            <a:ext cx="3421920" cy="349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1826362" y="6052188"/>
            <a:ext cx="3421920" cy="349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1826361" y="3349803"/>
            <a:ext cx="3421920" cy="349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1837179" y="3208992"/>
            <a:ext cx="3421920" cy="349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flipV="1">
            <a:off x="1832185" y="8777237"/>
            <a:ext cx="3178479" cy="13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flipV="1">
            <a:off x="1826360" y="8648784"/>
            <a:ext cx="3178479" cy="13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3636406" y="673709"/>
            <a:ext cx="158067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flipV="1">
            <a:off x="3641007" y="1084470"/>
            <a:ext cx="1570745" cy="83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/>
          <a:srcRect l="44364" b="11500"/>
          <a:stretch/>
        </p:blipFill>
        <p:spPr>
          <a:xfrm rot="16200000" flipV="1">
            <a:off x="3789309" y="1909783"/>
            <a:ext cx="446093" cy="85449"/>
          </a:xfrm>
          <a:prstGeom prst="rect">
            <a:avLst/>
          </a:prstGeom>
        </p:spPr>
      </p:pic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664277" y="8871505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4411646" y="8357160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Rectangle 373">
            <a:extLst>
              <a:ext uri="{FF2B5EF4-FFF2-40B4-BE49-F238E27FC236}">
                <a16:creationId xmlns:a16="http://schemas.microsoft.com/office/drawing/2014/main" id="{2FB744DC-90BE-4571-8E4F-F1A1B1D0F9DF}"/>
              </a:ext>
            </a:extLst>
          </p:cNvPr>
          <p:cNvSpPr/>
          <p:nvPr/>
        </p:nvSpPr>
        <p:spPr>
          <a:xfrm>
            <a:off x="4395541" y="9039519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1.1. Structure of the Skeletal System</a:t>
            </a: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2FB744DC-90BE-4571-8E4F-F1A1B1D0F9DF}"/>
              </a:ext>
            </a:extLst>
          </p:cNvPr>
          <p:cNvSpPr/>
          <p:nvPr/>
        </p:nvSpPr>
        <p:spPr>
          <a:xfrm>
            <a:off x="4133132" y="7976383"/>
            <a:ext cx="524818" cy="393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 1.1 structure of the Respiratory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2FB744DC-90BE-4571-8E4F-F1A1B1D0F9DF}"/>
              </a:ext>
            </a:extLst>
          </p:cNvPr>
          <p:cNvSpPr/>
          <p:nvPr/>
        </p:nvSpPr>
        <p:spPr>
          <a:xfrm>
            <a:off x="3797274" y="9027885"/>
            <a:ext cx="598267" cy="393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1.1. Structure of the Muscular System</a:t>
            </a: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2FB744DC-90BE-4571-8E4F-F1A1B1D0F9DF}"/>
              </a:ext>
            </a:extLst>
          </p:cNvPr>
          <p:cNvSpPr/>
          <p:nvPr/>
        </p:nvSpPr>
        <p:spPr>
          <a:xfrm>
            <a:off x="3415599" y="8069643"/>
            <a:ext cx="708303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1.1. Structure of Cardiovascular System 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2FB744DC-90BE-4571-8E4F-F1A1B1D0F9DF}"/>
              </a:ext>
            </a:extLst>
          </p:cNvPr>
          <p:cNvSpPr/>
          <p:nvPr/>
        </p:nvSpPr>
        <p:spPr>
          <a:xfrm>
            <a:off x="3144215" y="9081165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1.2 Effects of exercise on body 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2FB744DC-90BE-4571-8E4F-F1A1B1D0F9DF}"/>
              </a:ext>
            </a:extLst>
          </p:cNvPr>
          <p:cNvSpPr/>
          <p:nvPr/>
        </p:nvSpPr>
        <p:spPr>
          <a:xfrm>
            <a:off x="2130675" y="8103548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2.3 Components of fitness </a:t>
            </a: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2FB744DC-90BE-4571-8E4F-F1A1B1D0F9DF}"/>
              </a:ext>
            </a:extLst>
          </p:cNvPr>
          <p:cNvSpPr/>
          <p:nvPr/>
        </p:nvSpPr>
        <p:spPr>
          <a:xfrm>
            <a:off x="2870074" y="8073513"/>
            <a:ext cx="598267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2.1 What is Health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2FB744DC-90BE-4571-8E4F-F1A1B1D0F9DF}"/>
              </a:ext>
            </a:extLst>
          </p:cNvPr>
          <p:cNvSpPr/>
          <p:nvPr/>
        </p:nvSpPr>
        <p:spPr>
          <a:xfrm>
            <a:off x="1602449" y="9046428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3.1 Benefits for participating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FDF4AFE3-A7CD-4587-9DA8-7653243C949E}"/>
              </a:ext>
            </a:extLst>
          </p:cNvPr>
          <p:cNvSpPr txBox="1"/>
          <p:nvPr/>
        </p:nvSpPr>
        <p:spPr>
          <a:xfrm flipH="1">
            <a:off x="724137" y="6942253"/>
            <a:ext cx="594434" cy="170259"/>
          </a:xfrm>
          <a:prstGeom prst="wedgeRoundRectCallout">
            <a:avLst>
              <a:gd name="adj1" fmla="val -64990"/>
              <a:gd name="adj2" fmla="val 990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" dirty="0">
                <a:latin typeface="Century Gothic" panose="020B0502020202020204" pitchFamily="34" charset="0"/>
              </a:rPr>
              <a:t>End of Unit 1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FDF4AFE3-A7CD-4587-9DA8-7653243C949E}"/>
              </a:ext>
            </a:extLst>
          </p:cNvPr>
          <p:cNvSpPr txBox="1"/>
          <p:nvPr/>
        </p:nvSpPr>
        <p:spPr>
          <a:xfrm flipH="1">
            <a:off x="3786913" y="3956315"/>
            <a:ext cx="594434" cy="289441"/>
          </a:xfrm>
          <a:prstGeom prst="wedgeRoundRectCallout">
            <a:avLst>
              <a:gd name="adj1" fmla="val 38677"/>
              <a:gd name="adj2" fmla="val 1383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50" dirty="0">
                <a:latin typeface="Century Gothic" panose="020B0502020202020204" pitchFamily="34" charset="0"/>
              </a:rPr>
              <a:t>End of Unit 4</a:t>
            </a:r>
          </a:p>
        </p:txBody>
      </p: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086516" y="8863149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462870" y="8867056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957278" y="8874942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2845081" y="8876830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478078" y="8777237"/>
            <a:ext cx="33017" cy="202972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141781" y="8601443"/>
            <a:ext cx="200354" cy="117196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1030408" y="8345559"/>
            <a:ext cx="215999" cy="6245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1014500" y="7832560"/>
            <a:ext cx="222063" cy="5671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1164913" y="7447996"/>
            <a:ext cx="188564" cy="86070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4674395" y="7012575"/>
            <a:ext cx="0" cy="210006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1858636" y="7012575"/>
            <a:ext cx="0" cy="210006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2622195" y="7014056"/>
            <a:ext cx="0" cy="210006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3366824" y="7012575"/>
            <a:ext cx="0" cy="210006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3504743" y="4261037"/>
            <a:ext cx="0" cy="210006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969881" y="5125907"/>
            <a:ext cx="188942" cy="10192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231362" y="6161231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3206882" y="8328771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3793721" y="8357160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067475" y="7524235"/>
            <a:ext cx="0" cy="199188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269673" y="7534066"/>
            <a:ext cx="0" cy="199188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2296016" y="7515084"/>
            <a:ext cx="0" cy="199188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5193188" y="5610251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1602449" y="4947035"/>
            <a:ext cx="190332" cy="0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5573106" y="5763909"/>
            <a:ext cx="125417" cy="194528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5867674" y="6576237"/>
            <a:ext cx="181759" cy="56828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 flipV="1">
            <a:off x="5684862" y="7339882"/>
            <a:ext cx="165600" cy="66903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 flipV="1">
            <a:off x="5075351" y="7522837"/>
            <a:ext cx="39948" cy="186900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H="1" flipV="1">
            <a:off x="1514062" y="8084385"/>
            <a:ext cx="238797" cy="2983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TextBox 543">
            <a:extLst>
              <a:ext uri="{FF2B5EF4-FFF2-40B4-BE49-F238E27FC236}">
                <a16:creationId xmlns:a16="http://schemas.microsoft.com/office/drawing/2014/main" id="{FDF4AFE3-A7CD-4587-9DA8-7653243C949E}"/>
              </a:ext>
            </a:extLst>
          </p:cNvPr>
          <p:cNvSpPr txBox="1"/>
          <p:nvPr/>
        </p:nvSpPr>
        <p:spPr>
          <a:xfrm flipH="1">
            <a:off x="6009656" y="6002505"/>
            <a:ext cx="594434" cy="289441"/>
          </a:xfrm>
          <a:prstGeom prst="wedgeRoundRectCallout">
            <a:avLst>
              <a:gd name="adj1" fmla="val 85590"/>
              <a:gd name="adj2" fmla="val 945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50" dirty="0">
                <a:latin typeface="Century Gothic" panose="020B0502020202020204" pitchFamily="34" charset="0"/>
              </a:rPr>
              <a:t>End of Unit 2</a:t>
            </a:r>
          </a:p>
        </p:txBody>
      </p: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5193188" y="4309129"/>
            <a:ext cx="18564" cy="153593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636406" y="3398402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4534964" y="3446253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2676295" y="3398402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>
            <a:off x="1125531" y="2001126"/>
            <a:ext cx="192830" cy="122889"/>
          </a:xfrm>
          <a:prstGeom prst="line">
            <a:avLst/>
          </a:prstGeom>
          <a:ln w="3810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5922727" y="4102076"/>
            <a:ext cx="173855" cy="1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5644770" y="3132451"/>
            <a:ext cx="120581" cy="130081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 flipV="1">
            <a:off x="5671561" y="4596475"/>
            <a:ext cx="184102" cy="127005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 flipH="1">
            <a:off x="5870763" y="3514862"/>
            <a:ext cx="148026" cy="110303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5073668" y="2905956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3793721" y="4804234"/>
            <a:ext cx="0" cy="199188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5004839" y="4822856"/>
            <a:ext cx="0" cy="199188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988334" y="2658701"/>
            <a:ext cx="192524" cy="0"/>
          </a:xfrm>
          <a:prstGeom prst="line">
            <a:avLst/>
          </a:prstGeom>
          <a:ln w="3810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" name="Graphic 478" descr="Scales of justice">
            <a:extLst>
              <a:ext uri="{FF2B5EF4-FFF2-40B4-BE49-F238E27FC236}">
                <a16:creationId xmlns:a16="http://schemas.microsoft.com/office/drawing/2014/main" id="{913F0C30-9DD0-4865-A3AD-EFA093FB82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69067" y="8098476"/>
            <a:ext cx="328308" cy="328308"/>
          </a:xfrm>
          <a:prstGeom prst="rect">
            <a:avLst/>
          </a:prstGeom>
        </p:spPr>
      </p:pic>
      <p:pic>
        <p:nvPicPr>
          <p:cNvPr id="635" name="Graphic 38" descr="Lungs">
            <a:extLst>
              <a:ext uri="{FF2B5EF4-FFF2-40B4-BE49-F238E27FC236}">
                <a16:creationId xmlns:a16="http://schemas.microsoft.com/office/drawing/2014/main" id="{4907AE65-6AF1-414A-B2F3-90223A4ABA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2251" y="8184421"/>
            <a:ext cx="355095" cy="355095"/>
          </a:xfrm>
          <a:prstGeom prst="rect">
            <a:avLst/>
          </a:prstGeom>
        </p:spPr>
      </p:pic>
      <p:pic>
        <p:nvPicPr>
          <p:cNvPr id="636" name="Graphic 34" descr="Heart organ">
            <a:extLst>
              <a:ext uri="{FF2B5EF4-FFF2-40B4-BE49-F238E27FC236}">
                <a16:creationId xmlns:a16="http://schemas.microsoft.com/office/drawing/2014/main" id="{916BF215-50A7-4235-A844-72126815A8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03972" y="6845022"/>
            <a:ext cx="318570" cy="318570"/>
          </a:xfrm>
          <a:prstGeom prst="rect">
            <a:avLst/>
          </a:prstGeom>
        </p:spPr>
      </p:pic>
      <p:pic>
        <p:nvPicPr>
          <p:cNvPr id="637" name="Graphic 26" descr="Medicine">
            <a:extLst>
              <a:ext uri="{FF2B5EF4-FFF2-40B4-BE49-F238E27FC236}">
                <a16:creationId xmlns:a16="http://schemas.microsoft.com/office/drawing/2014/main" id="{682BBEEA-E1F5-4FB5-9A7A-68627EA2B4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59408" y="4389841"/>
            <a:ext cx="293412" cy="293412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068" y="5786717"/>
            <a:ext cx="337707" cy="282943"/>
          </a:xfrm>
          <a:prstGeom prst="rect">
            <a:avLst/>
          </a:prstGeom>
        </p:spPr>
      </p:pic>
      <p:pic>
        <p:nvPicPr>
          <p:cNvPr id="2054" name="Picture 20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83848" y="6825237"/>
            <a:ext cx="263418" cy="265107"/>
          </a:xfrm>
          <a:prstGeom prst="rect">
            <a:avLst/>
          </a:prstGeom>
        </p:spPr>
      </p:pic>
      <p:pic>
        <p:nvPicPr>
          <p:cNvPr id="2055" name="Picture 20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08707" y="6816792"/>
            <a:ext cx="379304" cy="283539"/>
          </a:xfrm>
          <a:prstGeom prst="rect">
            <a:avLst/>
          </a:prstGeom>
        </p:spPr>
      </p:pic>
      <p:pic>
        <p:nvPicPr>
          <p:cNvPr id="2058" name="Picture 205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965744">
            <a:off x="4235214" y="5531491"/>
            <a:ext cx="320652" cy="188956"/>
          </a:xfrm>
          <a:prstGeom prst="rect">
            <a:avLst/>
          </a:prstGeom>
        </p:spPr>
      </p:pic>
      <p:pic>
        <p:nvPicPr>
          <p:cNvPr id="2059" name="Picture 205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85143" y="8947326"/>
            <a:ext cx="173507" cy="401210"/>
          </a:xfrm>
          <a:prstGeom prst="rect">
            <a:avLst/>
          </a:prstGeom>
        </p:spPr>
      </p:pic>
      <p:pic>
        <p:nvPicPr>
          <p:cNvPr id="2065" name="Picture 206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2341" y="7902539"/>
            <a:ext cx="287426" cy="300144"/>
          </a:xfrm>
          <a:prstGeom prst="rect">
            <a:avLst/>
          </a:prstGeom>
        </p:spPr>
      </p:pic>
      <p:pic>
        <p:nvPicPr>
          <p:cNvPr id="2069" name="Picture 206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70612" y="7900982"/>
            <a:ext cx="331415" cy="293974"/>
          </a:xfrm>
          <a:prstGeom prst="rect">
            <a:avLst/>
          </a:prstGeom>
        </p:spPr>
      </p:pic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2438252" y="8380467"/>
            <a:ext cx="0" cy="163391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5" name="Picture 207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02097" y="6251564"/>
            <a:ext cx="292375" cy="418681"/>
          </a:xfrm>
          <a:prstGeom prst="rect">
            <a:avLst/>
          </a:prstGeom>
        </p:spPr>
      </p:pic>
      <p:pic>
        <p:nvPicPr>
          <p:cNvPr id="2079" name="Picture 207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94377" y="8208157"/>
            <a:ext cx="289095" cy="322293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28624" y="7731827"/>
            <a:ext cx="258652" cy="24730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735239" y="4915576"/>
            <a:ext cx="264869" cy="286686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76074" y="4198974"/>
            <a:ext cx="301213" cy="221245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7101" y="4635233"/>
            <a:ext cx="346999" cy="337493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95284" y="5105123"/>
            <a:ext cx="345096" cy="258473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27143" y="7230936"/>
            <a:ext cx="442219" cy="217060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946559" y="1287550"/>
            <a:ext cx="354685" cy="356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4909C-955A-0972-9401-559D2A75A10A}"/>
              </a:ext>
            </a:extLst>
          </p:cNvPr>
          <p:cNvSpPr/>
          <p:nvPr/>
        </p:nvSpPr>
        <p:spPr>
          <a:xfrm>
            <a:off x="4054414" y="1771912"/>
            <a:ext cx="928752" cy="131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AB5F04-B2D6-D350-E043-CA020DCB8FFA}"/>
              </a:ext>
            </a:extLst>
          </p:cNvPr>
          <p:cNvSpPr/>
          <p:nvPr/>
        </p:nvSpPr>
        <p:spPr>
          <a:xfrm>
            <a:off x="2529132" y="9115048"/>
            <a:ext cx="598267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2.2 Principles of Training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2E358-7DE2-A8A9-F262-E79AF15A22F6}"/>
              </a:ext>
            </a:extLst>
          </p:cNvPr>
          <p:cNvSpPr/>
          <p:nvPr/>
        </p:nvSpPr>
        <p:spPr>
          <a:xfrm>
            <a:off x="969645" y="8971099"/>
            <a:ext cx="598267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3.2 Health and Safety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252D9-E9D9-3ECD-29B4-53659F8A2444}"/>
              </a:ext>
            </a:extLst>
          </p:cNvPr>
          <p:cNvSpPr/>
          <p:nvPr/>
        </p:nvSpPr>
        <p:spPr>
          <a:xfrm>
            <a:off x="1758235" y="7952069"/>
            <a:ext cx="598267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3.3 Fitness Testing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64CD2-D61B-E188-1BB7-988AED207375}"/>
              </a:ext>
            </a:extLst>
          </p:cNvPr>
          <p:cNvSpPr/>
          <p:nvPr/>
        </p:nvSpPr>
        <p:spPr>
          <a:xfrm>
            <a:off x="531321" y="8616601"/>
            <a:ext cx="598267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3.3 Fitness Testing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D84C0E-395E-64EB-EC77-F5C83AD84C1C}"/>
              </a:ext>
            </a:extLst>
          </p:cNvPr>
          <p:cNvSpPr/>
          <p:nvPr/>
        </p:nvSpPr>
        <p:spPr>
          <a:xfrm>
            <a:off x="448513" y="8235716"/>
            <a:ext cx="598267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3.3 Fitness Testing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C4BB5B-5788-68C4-7E84-47ADF920250D}"/>
              </a:ext>
            </a:extLst>
          </p:cNvPr>
          <p:cNvSpPr/>
          <p:nvPr/>
        </p:nvSpPr>
        <p:spPr>
          <a:xfrm>
            <a:off x="481433" y="7634645"/>
            <a:ext cx="598267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3.3 Fitness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CBBD96-F311-D99D-8099-8376A4B19F00}"/>
              </a:ext>
            </a:extLst>
          </p:cNvPr>
          <p:cNvSpPr/>
          <p:nvPr/>
        </p:nvSpPr>
        <p:spPr>
          <a:xfrm>
            <a:off x="587522" y="7294405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3.3 Purpose of Warm Up/ Cool Down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7E37FA-66AF-DD8A-A921-E6EC1F098B97}"/>
              </a:ext>
            </a:extLst>
          </p:cNvPr>
          <p:cNvSpPr/>
          <p:nvPr/>
        </p:nvSpPr>
        <p:spPr>
          <a:xfrm>
            <a:off x="1307931" y="6730232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1.1. Reasons for participating in sport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41AF18-3EAD-2BA7-47DA-E16B13E276A7}"/>
              </a:ext>
            </a:extLst>
          </p:cNvPr>
          <p:cNvSpPr/>
          <p:nvPr/>
        </p:nvSpPr>
        <p:spPr>
          <a:xfrm>
            <a:off x="1957279" y="7692194"/>
            <a:ext cx="649868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1.2 Characteristics of Sport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2766E2-7AC8-A629-86E8-2490B0B8B11C}"/>
              </a:ext>
            </a:extLst>
          </p:cNvPr>
          <p:cNvSpPr txBox="1"/>
          <p:nvPr/>
        </p:nvSpPr>
        <p:spPr>
          <a:xfrm>
            <a:off x="179354" y="151818"/>
            <a:ext cx="6561080" cy="4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23" b="1" dirty="0">
                <a:latin typeface="Century Gothic" panose="020B0502020202020204" pitchFamily="34" charset="0"/>
              </a:rPr>
              <a:t>Physical Education Learning Journey </a:t>
            </a:r>
            <a:endParaRPr lang="en-GB" sz="1223" dirty="0">
              <a:latin typeface="Century Gothic" panose="020B0502020202020204" pitchFamily="34" charset="0"/>
            </a:endParaRPr>
          </a:p>
          <a:p>
            <a:pPr algn="ctr"/>
            <a:r>
              <a:rPr lang="en-GB" sz="1223" dirty="0">
                <a:latin typeface="Century Gothic" panose="020B0502020202020204" pitchFamily="34" charset="0"/>
              </a:rPr>
              <a:t>The Compass School Years 10-11 - Key Stage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C21BBC-EE02-0FCB-64FB-D861B2658241}"/>
              </a:ext>
            </a:extLst>
          </p:cNvPr>
          <p:cNvSpPr/>
          <p:nvPr/>
        </p:nvSpPr>
        <p:spPr>
          <a:xfrm>
            <a:off x="2192110" y="6782708"/>
            <a:ext cx="705885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1.3. Categories of Sport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841DB5-E0E3-8AB8-E02F-327A63B467C2}"/>
              </a:ext>
            </a:extLst>
          </p:cNvPr>
          <p:cNvSpPr/>
          <p:nvPr/>
        </p:nvSpPr>
        <p:spPr>
          <a:xfrm>
            <a:off x="2885816" y="7732010"/>
            <a:ext cx="814134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1.4 National, Regional and Local Venues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CAFF84-8028-2C1A-10C9-04F530936717}"/>
              </a:ext>
            </a:extLst>
          </p:cNvPr>
          <p:cNvSpPr/>
          <p:nvPr/>
        </p:nvSpPr>
        <p:spPr>
          <a:xfrm>
            <a:off x="3027581" y="6630032"/>
            <a:ext cx="598267" cy="393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2.1 Participate in Individual Sports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4E6726-7105-4F36-C232-EE19DFC65B6E}"/>
              </a:ext>
            </a:extLst>
          </p:cNvPr>
          <p:cNvSpPr/>
          <p:nvPr/>
        </p:nvSpPr>
        <p:spPr>
          <a:xfrm>
            <a:off x="3734268" y="7769791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2.2 Participate in Team Sports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5819E8-4446-7E66-43CF-803B34B23DBB}"/>
              </a:ext>
            </a:extLst>
          </p:cNvPr>
          <p:cNvSpPr/>
          <p:nvPr/>
        </p:nvSpPr>
        <p:spPr>
          <a:xfrm>
            <a:off x="4398724" y="6712650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2.3 Skills and Techniques used in Sports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32D1C0-01D9-4876-3CAF-322268B73EEB}"/>
              </a:ext>
            </a:extLst>
          </p:cNvPr>
          <p:cNvSpPr/>
          <p:nvPr/>
        </p:nvSpPr>
        <p:spPr>
          <a:xfrm>
            <a:off x="4912402" y="7736850"/>
            <a:ext cx="598267" cy="4687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2.4 Equipment and resources used in Sports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0C9FBA-C7EA-9798-BE47-CEAC4F169E87}"/>
              </a:ext>
            </a:extLst>
          </p:cNvPr>
          <p:cNvSpPr/>
          <p:nvPr/>
        </p:nvSpPr>
        <p:spPr>
          <a:xfrm>
            <a:off x="5622346" y="7533397"/>
            <a:ext cx="598267" cy="6192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3.1  Develop and Review participation in Individual and Team Sports over time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BE0A30-0543-F71E-DF1F-80C4BA3E3F4D}"/>
              </a:ext>
            </a:extLst>
          </p:cNvPr>
          <p:cNvCxnSpPr>
            <a:cxnSpLocks/>
          </p:cNvCxnSpPr>
          <p:nvPr/>
        </p:nvCxnSpPr>
        <p:spPr>
          <a:xfrm flipH="1">
            <a:off x="5852741" y="6993113"/>
            <a:ext cx="165600" cy="38923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368168A-A18E-6748-93AC-413C550F2BF5}"/>
              </a:ext>
            </a:extLst>
          </p:cNvPr>
          <p:cNvSpPr/>
          <p:nvPr/>
        </p:nvSpPr>
        <p:spPr>
          <a:xfrm>
            <a:off x="6019925" y="6853493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3.2 Review Strengths in Sports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BA8D201-4FCD-A056-C911-255C58251DE5}"/>
              </a:ext>
            </a:extLst>
          </p:cNvPr>
          <p:cNvSpPr/>
          <p:nvPr/>
        </p:nvSpPr>
        <p:spPr>
          <a:xfrm>
            <a:off x="6009656" y="6413766"/>
            <a:ext cx="598267" cy="393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3.2 Review Areas of development in Sports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C3BDE3-FCFE-B519-4F9D-72BAB8181B8D}"/>
              </a:ext>
            </a:extLst>
          </p:cNvPr>
          <p:cNvSpPr/>
          <p:nvPr/>
        </p:nvSpPr>
        <p:spPr>
          <a:xfrm>
            <a:off x="1697615" y="4990029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1.1.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The Leisure Industry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4C9B00-B3AD-07BD-4804-676377AA5413}"/>
              </a:ext>
            </a:extLst>
          </p:cNvPr>
          <p:cNvSpPr/>
          <p:nvPr/>
        </p:nvSpPr>
        <p:spPr>
          <a:xfrm>
            <a:off x="2209934" y="4994137"/>
            <a:ext cx="649868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1.2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Different Sporting Event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369406-B336-CFB3-1DE9-D0232A2AA325}"/>
              </a:ext>
            </a:extLst>
          </p:cNvPr>
          <p:cNvSpPr/>
          <p:nvPr/>
        </p:nvSpPr>
        <p:spPr>
          <a:xfrm>
            <a:off x="2492365" y="3985863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2.1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Assisting at an event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156400-A17E-D3B7-27D6-7F152F94D43C}"/>
              </a:ext>
            </a:extLst>
          </p:cNvPr>
          <p:cNvSpPr/>
          <p:nvPr/>
        </p:nvSpPr>
        <p:spPr>
          <a:xfrm>
            <a:off x="2756985" y="4975410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2.2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Preparing for an Event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A528CB-57E4-C346-775F-BD9CE84B38DB}"/>
              </a:ext>
            </a:extLst>
          </p:cNvPr>
          <p:cNvSpPr/>
          <p:nvPr/>
        </p:nvSpPr>
        <p:spPr>
          <a:xfrm>
            <a:off x="3109927" y="4067225"/>
            <a:ext cx="705885" cy="167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2.3 Goal Setting</a:t>
            </a:r>
          </a:p>
        </p:txBody>
      </p:sp>
      <p:sp>
        <p:nvSpPr>
          <p:cNvPr id="44" name="Triangle 45">
            <a:extLst>
              <a:ext uri="{FF2B5EF4-FFF2-40B4-BE49-F238E27FC236}">
                <a16:creationId xmlns:a16="http://schemas.microsoft.com/office/drawing/2014/main" id="{1AD3CB13-3BA9-A84E-849B-F77710FE595F}"/>
              </a:ext>
            </a:extLst>
          </p:cNvPr>
          <p:cNvSpPr/>
          <p:nvPr/>
        </p:nvSpPr>
        <p:spPr>
          <a:xfrm rot="16200000" flipV="1">
            <a:off x="4953388" y="1975199"/>
            <a:ext cx="265077" cy="214521"/>
          </a:xfrm>
          <a:prstGeom prst="triangle">
            <a:avLst>
              <a:gd name="adj" fmla="val 4536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E9CCD0-BDBE-B65B-B38A-007373F43404}"/>
              </a:ext>
            </a:extLst>
          </p:cNvPr>
          <p:cNvSpPr/>
          <p:nvPr/>
        </p:nvSpPr>
        <p:spPr>
          <a:xfrm>
            <a:off x="3406135" y="4930470"/>
            <a:ext cx="598267" cy="393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3.1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Assist in the Sports Event (Sports Day)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FFAF3D-3E57-3E6B-8230-E91A1B10E178}"/>
              </a:ext>
            </a:extLst>
          </p:cNvPr>
          <p:cNvSpPr txBox="1"/>
          <p:nvPr/>
        </p:nvSpPr>
        <p:spPr>
          <a:xfrm flipH="1">
            <a:off x="1863839" y="3975050"/>
            <a:ext cx="594434" cy="289441"/>
          </a:xfrm>
          <a:prstGeom prst="wedgeRoundRectCallout">
            <a:avLst>
              <a:gd name="adj1" fmla="val 38677"/>
              <a:gd name="adj2" fmla="val 1383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50" dirty="0">
                <a:latin typeface="Century Gothic" panose="020B0502020202020204" pitchFamily="34" charset="0"/>
              </a:rPr>
              <a:t>End of Unit 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2732EA-3DFA-0C1C-B798-12E4CC9AA21F}"/>
              </a:ext>
            </a:extLst>
          </p:cNvPr>
          <p:cNvCxnSpPr>
            <a:cxnSpLocks/>
          </p:cNvCxnSpPr>
          <p:nvPr/>
        </p:nvCxnSpPr>
        <p:spPr>
          <a:xfrm flipV="1">
            <a:off x="3042783" y="6150262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0FCEFFB-EBC8-177B-E2BB-6EE4776D58FB}"/>
              </a:ext>
            </a:extLst>
          </p:cNvPr>
          <p:cNvCxnSpPr>
            <a:cxnSpLocks/>
          </p:cNvCxnSpPr>
          <p:nvPr/>
        </p:nvCxnSpPr>
        <p:spPr>
          <a:xfrm flipV="1">
            <a:off x="3636406" y="6161231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2B76F28-4472-8FB6-AFF3-EA31956D3DD0}"/>
              </a:ext>
            </a:extLst>
          </p:cNvPr>
          <p:cNvCxnSpPr>
            <a:cxnSpLocks/>
          </p:cNvCxnSpPr>
          <p:nvPr/>
        </p:nvCxnSpPr>
        <p:spPr>
          <a:xfrm flipV="1">
            <a:off x="4951345" y="6207970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52535CD-59D3-B7A3-907F-B0EFB6F93E63}"/>
              </a:ext>
            </a:extLst>
          </p:cNvPr>
          <p:cNvCxnSpPr>
            <a:cxnSpLocks/>
          </p:cNvCxnSpPr>
          <p:nvPr/>
        </p:nvCxnSpPr>
        <p:spPr>
          <a:xfrm flipV="1">
            <a:off x="5401130" y="6390208"/>
            <a:ext cx="79544" cy="186029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BF6D07-481C-6A1F-7117-1C1AE12BFBCB}"/>
              </a:ext>
            </a:extLst>
          </p:cNvPr>
          <p:cNvCxnSpPr>
            <a:cxnSpLocks/>
          </p:cNvCxnSpPr>
          <p:nvPr/>
        </p:nvCxnSpPr>
        <p:spPr>
          <a:xfrm>
            <a:off x="3456012" y="5610251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066DE9A-874F-9EC7-5EF6-176AD63393E0}"/>
              </a:ext>
            </a:extLst>
          </p:cNvPr>
          <p:cNvCxnSpPr>
            <a:cxnSpLocks/>
          </p:cNvCxnSpPr>
          <p:nvPr/>
        </p:nvCxnSpPr>
        <p:spPr>
          <a:xfrm>
            <a:off x="4004114" y="5610251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4BB1C8E-69EA-4946-15DE-9DBE98AA9F3C}"/>
              </a:ext>
            </a:extLst>
          </p:cNvPr>
          <p:cNvCxnSpPr>
            <a:cxnSpLocks/>
          </p:cNvCxnSpPr>
          <p:nvPr/>
        </p:nvCxnSpPr>
        <p:spPr>
          <a:xfrm>
            <a:off x="4684211" y="5610251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87E2E86-F9F3-D24F-61C0-555F0A746755}"/>
              </a:ext>
            </a:extLst>
          </p:cNvPr>
          <p:cNvSpPr/>
          <p:nvPr/>
        </p:nvSpPr>
        <p:spPr>
          <a:xfrm>
            <a:off x="4885149" y="6440272"/>
            <a:ext cx="705885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1.1.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Total Fitness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19074C33-3FBD-413B-BA00-28D3EEC2B538}"/>
              </a:ext>
            </a:extLst>
          </p:cNvPr>
          <p:cNvSpPr/>
          <p:nvPr/>
        </p:nvSpPr>
        <p:spPr>
          <a:xfrm>
            <a:off x="5037549" y="6592672"/>
            <a:ext cx="705885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1.1.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Total Fitness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F9DBB57E-2C3C-64EC-C13F-687B9E9BC927}"/>
              </a:ext>
            </a:extLst>
          </p:cNvPr>
          <p:cNvSpPr/>
          <p:nvPr/>
        </p:nvSpPr>
        <p:spPr>
          <a:xfrm>
            <a:off x="5584598" y="5504859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1.2.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Components of physical Fitness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47561DA8-0946-7B8B-6E93-E587A71B70F6}"/>
              </a:ext>
            </a:extLst>
          </p:cNvPr>
          <p:cNvSpPr/>
          <p:nvPr/>
        </p:nvSpPr>
        <p:spPr>
          <a:xfrm>
            <a:off x="4891385" y="5275496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1.3.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Factors affecting physical Fitness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8202D87C-F5AB-BB9F-785E-C036508F5221}"/>
              </a:ext>
            </a:extLst>
          </p:cNvPr>
          <p:cNvSpPr/>
          <p:nvPr/>
        </p:nvSpPr>
        <p:spPr>
          <a:xfrm>
            <a:off x="4569725" y="6438557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2.1 Function of the Skeleton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E9D6AF22-06BB-03DF-8929-0210507D1872}"/>
              </a:ext>
            </a:extLst>
          </p:cNvPr>
          <p:cNvSpPr/>
          <p:nvPr/>
        </p:nvSpPr>
        <p:spPr>
          <a:xfrm>
            <a:off x="4358816" y="5277751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2.2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Types of Bones</a:t>
            </a: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59637A94-703F-34E2-1A6F-3C1A095249DA}"/>
              </a:ext>
            </a:extLst>
          </p:cNvPr>
          <p:cNvSpPr/>
          <p:nvPr/>
        </p:nvSpPr>
        <p:spPr>
          <a:xfrm>
            <a:off x="4003241" y="6398985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2.3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Types of Joints</a:t>
            </a: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5B27A431-83DD-A3B6-F5A0-EE6F8932D9D5}"/>
              </a:ext>
            </a:extLst>
          </p:cNvPr>
          <p:cNvSpPr/>
          <p:nvPr/>
        </p:nvSpPr>
        <p:spPr>
          <a:xfrm>
            <a:off x="3633095" y="5308576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2.3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Types of Synovial Joint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9CFEDCDC-54DE-9BFC-55AC-F4FFE96F981A}"/>
              </a:ext>
            </a:extLst>
          </p:cNvPr>
          <p:cNvCxnSpPr>
            <a:cxnSpLocks/>
          </p:cNvCxnSpPr>
          <p:nvPr/>
        </p:nvCxnSpPr>
        <p:spPr>
          <a:xfrm>
            <a:off x="1034245" y="5610251"/>
            <a:ext cx="188942" cy="10192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38F564D6-5DBE-6DDD-EE73-68D8249AB4AA}"/>
              </a:ext>
            </a:extLst>
          </p:cNvPr>
          <p:cNvCxnSpPr>
            <a:cxnSpLocks/>
          </p:cNvCxnSpPr>
          <p:nvPr/>
        </p:nvCxnSpPr>
        <p:spPr>
          <a:xfrm flipV="1">
            <a:off x="1265400" y="6066926"/>
            <a:ext cx="176154" cy="136254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BBE22279-DFA2-F3E5-1695-4D226669A8C8}"/>
              </a:ext>
            </a:extLst>
          </p:cNvPr>
          <p:cNvCxnSpPr>
            <a:cxnSpLocks/>
          </p:cNvCxnSpPr>
          <p:nvPr/>
        </p:nvCxnSpPr>
        <p:spPr>
          <a:xfrm>
            <a:off x="2296016" y="5610251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C0D41FBE-12F0-9F25-0738-551E97851CE6}"/>
              </a:ext>
            </a:extLst>
          </p:cNvPr>
          <p:cNvCxnSpPr>
            <a:cxnSpLocks/>
          </p:cNvCxnSpPr>
          <p:nvPr/>
        </p:nvCxnSpPr>
        <p:spPr>
          <a:xfrm>
            <a:off x="2924984" y="5610251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Rectangle 468">
            <a:extLst>
              <a:ext uri="{FF2B5EF4-FFF2-40B4-BE49-F238E27FC236}">
                <a16:creationId xmlns:a16="http://schemas.microsoft.com/office/drawing/2014/main" id="{D470D9D8-C4C4-E4F4-A41D-1475A192878F}"/>
              </a:ext>
            </a:extLst>
          </p:cNvPr>
          <p:cNvSpPr/>
          <p:nvPr/>
        </p:nvSpPr>
        <p:spPr>
          <a:xfrm>
            <a:off x="3331339" y="6369538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2.4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Structure of a Synovial Joint</a:t>
            </a: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400F9950-8E83-C899-9CF1-2CBF1FBBDE83}"/>
              </a:ext>
            </a:extLst>
          </p:cNvPr>
          <p:cNvSpPr/>
          <p:nvPr/>
        </p:nvSpPr>
        <p:spPr>
          <a:xfrm>
            <a:off x="3169207" y="5297902"/>
            <a:ext cx="598267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2.5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Ligaments and Tendons</a:t>
            </a: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F58A23C7-C7F4-69BD-31F5-B82CF7A4FAFF}"/>
              </a:ext>
            </a:extLst>
          </p:cNvPr>
          <p:cNvSpPr/>
          <p:nvPr/>
        </p:nvSpPr>
        <p:spPr>
          <a:xfrm>
            <a:off x="2733614" y="6304105"/>
            <a:ext cx="729256" cy="4687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2.6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Short and Long term effects of exercise on skeleton</a:t>
            </a:r>
          </a:p>
        </p:txBody>
      </p: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36014FF8-BA66-5E52-2E9F-985A6224289F}"/>
              </a:ext>
            </a:extLst>
          </p:cNvPr>
          <p:cNvCxnSpPr>
            <a:cxnSpLocks/>
          </p:cNvCxnSpPr>
          <p:nvPr/>
        </p:nvCxnSpPr>
        <p:spPr>
          <a:xfrm>
            <a:off x="2907852" y="4261037"/>
            <a:ext cx="0" cy="210006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8AA5E99A-6793-6104-C2F1-29A306605AD5}"/>
              </a:ext>
            </a:extLst>
          </p:cNvPr>
          <p:cNvCxnSpPr>
            <a:cxnSpLocks/>
          </p:cNvCxnSpPr>
          <p:nvPr/>
        </p:nvCxnSpPr>
        <p:spPr>
          <a:xfrm flipV="1">
            <a:off x="3009215" y="4847441"/>
            <a:ext cx="0" cy="199188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Rectangle 474">
            <a:extLst>
              <a:ext uri="{FF2B5EF4-FFF2-40B4-BE49-F238E27FC236}">
                <a16:creationId xmlns:a16="http://schemas.microsoft.com/office/drawing/2014/main" id="{8B2ACCEB-5985-45DE-D844-038B03E86F2F}"/>
              </a:ext>
            </a:extLst>
          </p:cNvPr>
          <p:cNvSpPr/>
          <p:nvPr/>
        </p:nvSpPr>
        <p:spPr>
          <a:xfrm>
            <a:off x="4055080" y="2008577"/>
            <a:ext cx="928752" cy="131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1"/>
          </a:p>
        </p:txBody>
      </p: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04505F2B-E592-599D-0579-0D42795D87DE}"/>
              </a:ext>
            </a:extLst>
          </p:cNvPr>
          <p:cNvCxnSpPr>
            <a:cxnSpLocks/>
          </p:cNvCxnSpPr>
          <p:nvPr/>
        </p:nvCxnSpPr>
        <p:spPr>
          <a:xfrm flipV="1">
            <a:off x="1273624" y="3312910"/>
            <a:ext cx="206155" cy="73785"/>
          </a:xfrm>
          <a:prstGeom prst="line">
            <a:avLst/>
          </a:prstGeom>
          <a:ln w="3810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8D19ADA3-E563-1294-50BE-8E7D95C2189D}"/>
              </a:ext>
            </a:extLst>
          </p:cNvPr>
          <p:cNvCxnSpPr>
            <a:cxnSpLocks/>
          </p:cNvCxnSpPr>
          <p:nvPr/>
        </p:nvCxnSpPr>
        <p:spPr>
          <a:xfrm flipV="1">
            <a:off x="3415599" y="2037434"/>
            <a:ext cx="0" cy="199188"/>
          </a:xfrm>
          <a:prstGeom prst="line">
            <a:avLst/>
          </a:prstGeom>
          <a:ln w="3810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1AC898B5-216C-CD99-850B-B698BFD62665}"/>
              </a:ext>
            </a:extLst>
          </p:cNvPr>
          <p:cNvCxnSpPr>
            <a:cxnSpLocks/>
          </p:cNvCxnSpPr>
          <p:nvPr/>
        </p:nvCxnSpPr>
        <p:spPr>
          <a:xfrm flipV="1">
            <a:off x="2263399" y="2037434"/>
            <a:ext cx="0" cy="199188"/>
          </a:xfrm>
          <a:prstGeom prst="line">
            <a:avLst/>
          </a:prstGeom>
          <a:ln w="3810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Rectangle 493">
            <a:extLst>
              <a:ext uri="{FF2B5EF4-FFF2-40B4-BE49-F238E27FC236}">
                <a16:creationId xmlns:a16="http://schemas.microsoft.com/office/drawing/2014/main" id="{1F4CFE3C-C1E0-EE9C-BC47-132601ECC53A}"/>
              </a:ext>
            </a:extLst>
          </p:cNvPr>
          <p:cNvSpPr/>
          <p:nvPr/>
        </p:nvSpPr>
        <p:spPr>
          <a:xfrm>
            <a:off x="1429575" y="6273229"/>
            <a:ext cx="701096" cy="4687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3.4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Short and Long term effects of exercise on muscles</a:t>
            </a:r>
          </a:p>
        </p:txBody>
      </p: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FAA20DAB-E1A9-C521-12F8-AE2A50FF7F2A}"/>
              </a:ext>
            </a:extLst>
          </p:cNvPr>
          <p:cNvCxnSpPr>
            <a:cxnSpLocks/>
          </p:cNvCxnSpPr>
          <p:nvPr/>
        </p:nvCxnSpPr>
        <p:spPr>
          <a:xfrm flipV="1">
            <a:off x="2068590" y="4814426"/>
            <a:ext cx="0" cy="199188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Rectangle 502">
            <a:extLst>
              <a:ext uri="{FF2B5EF4-FFF2-40B4-BE49-F238E27FC236}">
                <a16:creationId xmlns:a16="http://schemas.microsoft.com/office/drawing/2014/main" id="{7F240AD9-A7D3-1849-8669-88FAB5FD7D89}"/>
              </a:ext>
            </a:extLst>
          </p:cNvPr>
          <p:cNvSpPr/>
          <p:nvPr/>
        </p:nvSpPr>
        <p:spPr>
          <a:xfrm>
            <a:off x="2079748" y="6354992"/>
            <a:ext cx="766516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3.2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Characteristics of Tendinous tissue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D3357FAD-F036-49E8-2FF1-814FA46CE4FE}"/>
              </a:ext>
            </a:extLst>
          </p:cNvPr>
          <p:cNvSpPr/>
          <p:nvPr/>
        </p:nvSpPr>
        <p:spPr>
          <a:xfrm>
            <a:off x="2556003" y="5295234"/>
            <a:ext cx="650879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3.1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Characteristics of Muscles</a:t>
            </a:r>
          </a:p>
        </p:txBody>
      </p: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933B1934-7D21-F213-D05E-A3DA378BFBF1}"/>
              </a:ext>
            </a:extLst>
          </p:cNvPr>
          <p:cNvCxnSpPr>
            <a:cxnSpLocks/>
          </p:cNvCxnSpPr>
          <p:nvPr/>
        </p:nvCxnSpPr>
        <p:spPr>
          <a:xfrm flipV="1">
            <a:off x="2488117" y="6161231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F860E9CA-D266-686F-A0FC-7D86C9B241FD}"/>
              </a:ext>
            </a:extLst>
          </p:cNvPr>
          <p:cNvCxnSpPr>
            <a:cxnSpLocks/>
          </p:cNvCxnSpPr>
          <p:nvPr/>
        </p:nvCxnSpPr>
        <p:spPr>
          <a:xfrm flipV="1">
            <a:off x="1939683" y="6161231"/>
            <a:ext cx="0" cy="1991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2BBD966F-3377-9B5D-5E32-EAD43E23509D}"/>
              </a:ext>
            </a:extLst>
          </p:cNvPr>
          <p:cNvCxnSpPr>
            <a:cxnSpLocks/>
          </p:cNvCxnSpPr>
          <p:nvPr/>
        </p:nvCxnSpPr>
        <p:spPr>
          <a:xfrm flipV="1">
            <a:off x="2539611" y="4814426"/>
            <a:ext cx="0" cy="199188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Rectangle 513">
            <a:extLst>
              <a:ext uri="{FF2B5EF4-FFF2-40B4-BE49-F238E27FC236}">
                <a16:creationId xmlns:a16="http://schemas.microsoft.com/office/drawing/2014/main" id="{1DB5D82E-0CE2-838D-2E60-6D315EBD9E91}"/>
              </a:ext>
            </a:extLst>
          </p:cNvPr>
          <p:cNvSpPr/>
          <p:nvPr/>
        </p:nvSpPr>
        <p:spPr>
          <a:xfrm>
            <a:off x="1778929" y="5349117"/>
            <a:ext cx="650879" cy="393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3.3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Types and functions of muscles</a:t>
            </a:r>
          </a:p>
        </p:txBody>
      </p: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91614C50-59B0-CF00-CC6E-D36BF33453CA}"/>
              </a:ext>
            </a:extLst>
          </p:cNvPr>
          <p:cNvCxnSpPr>
            <a:cxnSpLocks/>
          </p:cNvCxnSpPr>
          <p:nvPr/>
        </p:nvCxnSpPr>
        <p:spPr>
          <a:xfrm>
            <a:off x="1602449" y="4324732"/>
            <a:ext cx="30478" cy="162232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E14E8513-DA4A-9D92-AF83-31B621863A89}"/>
              </a:ext>
            </a:extLst>
          </p:cNvPr>
          <p:cNvCxnSpPr>
            <a:cxnSpLocks/>
          </p:cNvCxnSpPr>
          <p:nvPr/>
        </p:nvCxnSpPr>
        <p:spPr>
          <a:xfrm>
            <a:off x="1159739" y="4691524"/>
            <a:ext cx="188942" cy="10192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0" name="Rectangle 559">
            <a:extLst>
              <a:ext uri="{FF2B5EF4-FFF2-40B4-BE49-F238E27FC236}">
                <a16:creationId xmlns:a16="http://schemas.microsoft.com/office/drawing/2014/main" id="{7BFE7921-592F-4392-1FE7-12F6239843FB}"/>
              </a:ext>
            </a:extLst>
          </p:cNvPr>
          <p:cNvSpPr/>
          <p:nvPr/>
        </p:nvSpPr>
        <p:spPr>
          <a:xfrm>
            <a:off x="565373" y="5947592"/>
            <a:ext cx="650879" cy="4687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4.1 – 4.3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Function and Location of Respiratory Organ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68D5AB9B-4BBF-7CAD-C7D6-881EBFF5558D}"/>
              </a:ext>
            </a:extLst>
          </p:cNvPr>
          <p:cNvSpPr/>
          <p:nvPr/>
        </p:nvSpPr>
        <p:spPr>
          <a:xfrm>
            <a:off x="370475" y="5487500"/>
            <a:ext cx="650879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4.4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Gaseous Exchange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7AD437A-CBC6-3C57-C288-487787F58308}"/>
              </a:ext>
            </a:extLst>
          </p:cNvPr>
          <p:cNvSpPr/>
          <p:nvPr/>
        </p:nvSpPr>
        <p:spPr>
          <a:xfrm>
            <a:off x="317041" y="4962234"/>
            <a:ext cx="701096" cy="393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4.5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Short and Long term effects of exercise on lungs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C0E80C7-D719-F160-293A-F5F845B154EF}"/>
              </a:ext>
            </a:extLst>
          </p:cNvPr>
          <p:cNvSpPr/>
          <p:nvPr/>
        </p:nvSpPr>
        <p:spPr>
          <a:xfrm>
            <a:off x="409569" y="4425619"/>
            <a:ext cx="650879" cy="4687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5.1 – 5.4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Function and Location of Circulatory System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0654237-68B0-EE39-5D61-9DECB423BF0E}"/>
              </a:ext>
            </a:extLst>
          </p:cNvPr>
          <p:cNvSpPr/>
          <p:nvPr/>
        </p:nvSpPr>
        <p:spPr>
          <a:xfrm>
            <a:off x="1058288" y="3886772"/>
            <a:ext cx="701096" cy="4687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5.6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Short and Long term effects of exercise on the heart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E4C108D-B510-7A38-ACAD-C5744EFF7BE9}"/>
              </a:ext>
            </a:extLst>
          </p:cNvPr>
          <p:cNvCxnSpPr>
            <a:cxnSpLocks/>
          </p:cNvCxnSpPr>
          <p:nvPr/>
        </p:nvCxnSpPr>
        <p:spPr>
          <a:xfrm>
            <a:off x="4089612" y="2905956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94D5433-0A19-9C7A-70A9-2FA93AA63B19}"/>
              </a:ext>
            </a:extLst>
          </p:cNvPr>
          <p:cNvCxnSpPr>
            <a:cxnSpLocks/>
          </p:cNvCxnSpPr>
          <p:nvPr/>
        </p:nvCxnSpPr>
        <p:spPr>
          <a:xfrm>
            <a:off x="3169207" y="2905956"/>
            <a:ext cx="0" cy="210006"/>
          </a:xfrm>
          <a:prstGeom prst="line">
            <a:avLst/>
          </a:prstGeom>
          <a:ln w="38100">
            <a:solidFill>
              <a:srgbClr val="FF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B1C1CA4D-94B6-C38E-DCC0-B7DB1526E980}"/>
              </a:ext>
            </a:extLst>
          </p:cNvPr>
          <p:cNvSpPr txBox="1"/>
          <p:nvPr/>
        </p:nvSpPr>
        <p:spPr>
          <a:xfrm>
            <a:off x="1514897" y="1408161"/>
            <a:ext cx="227201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Finalising Coursework Submission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8F7CCF0-CF79-7549-4C29-D5874E3EEA9E}"/>
              </a:ext>
            </a:extLst>
          </p:cNvPr>
          <p:cNvSpPr txBox="1"/>
          <p:nvPr/>
        </p:nvSpPr>
        <p:spPr>
          <a:xfrm>
            <a:off x="446661" y="3357426"/>
            <a:ext cx="77622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Unit 1 Submission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AA821F5-33F5-CE15-0A0D-E58138D3D693}"/>
              </a:ext>
            </a:extLst>
          </p:cNvPr>
          <p:cNvSpPr txBox="1"/>
          <p:nvPr/>
        </p:nvSpPr>
        <p:spPr>
          <a:xfrm>
            <a:off x="193661" y="2501876"/>
            <a:ext cx="77622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Unit 2 Submission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C06864B-1619-5994-CFCF-74B6EC0143A5}"/>
              </a:ext>
            </a:extLst>
          </p:cNvPr>
          <p:cNvSpPr txBox="1"/>
          <p:nvPr/>
        </p:nvSpPr>
        <p:spPr>
          <a:xfrm>
            <a:off x="380249" y="1601016"/>
            <a:ext cx="77622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Unit 3 Submission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ED24CF8-4A0D-49D6-A9D5-2141DE482EDD}"/>
              </a:ext>
            </a:extLst>
          </p:cNvPr>
          <p:cNvSpPr txBox="1"/>
          <p:nvPr/>
        </p:nvSpPr>
        <p:spPr>
          <a:xfrm>
            <a:off x="1901582" y="2247035"/>
            <a:ext cx="77622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Unit 4 Submission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FC125D2-B8A1-11E2-93AA-AC16C54B4C83}"/>
              </a:ext>
            </a:extLst>
          </p:cNvPr>
          <p:cNvSpPr txBox="1"/>
          <p:nvPr/>
        </p:nvSpPr>
        <p:spPr>
          <a:xfrm>
            <a:off x="3022764" y="2232069"/>
            <a:ext cx="77622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Unit 5 Submission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06C417E-A34E-B291-D94F-D7B146A893CA}"/>
              </a:ext>
            </a:extLst>
          </p:cNvPr>
          <p:cNvSpPr txBox="1"/>
          <p:nvPr/>
        </p:nvSpPr>
        <p:spPr>
          <a:xfrm flipH="1">
            <a:off x="2235597" y="2644543"/>
            <a:ext cx="594434" cy="289441"/>
          </a:xfrm>
          <a:prstGeom prst="wedgeRoundRectCallout">
            <a:avLst>
              <a:gd name="adj1" fmla="val 38677"/>
              <a:gd name="adj2" fmla="val 1383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50" dirty="0">
                <a:latin typeface="Century Gothic" panose="020B0502020202020204" pitchFamily="34" charset="0"/>
              </a:rPr>
              <a:t>End of Unit 5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90C1671-7BA9-4E01-237E-866F0E6E3E67}"/>
              </a:ext>
            </a:extLst>
          </p:cNvPr>
          <p:cNvSpPr/>
          <p:nvPr/>
        </p:nvSpPr>
        <p:spPr>
          <a:xfrm>
            <a:off x="4879736" y="3991157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1.2.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Function of food groups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ABA7024-C957-71B3-4860-B0BCCBEE3EC0}"/>
              </a:ext>
            </a:extLst>
          </p:cNvPr>
          <p:cNvSpPr/>
          <p:nvPr/>
        </p:nvSpPr>
        <p:spPr>
          <a:xfrm>
            <a:off x="4806166" y="4935656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1.1.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Major Food groups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3756AD1-2429-F85E-0CAA-F87A3D919921}"/>
              </a:ext>
            </a:extLst>
          </p:cNvPr>
          <p:cNvSpPr/>
          <p:nvPr/>
        </p:nvSpPr>
        <p:spPr>
          <a:xfrm>
            <a:off x="5730548" y="4682880"/>
            <a:ext cx="705885" cy="242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1.3.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Food sources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65B488A-90C6-0A8D-FB66-05B6E160252A}"/>
              </a:ext>
            </a:extLst>
          </p:cNvPr>
          <p:cNvSpPr/>
          <p:nvPr/>
        </p:nvSpPr>
        <p:spPr>
          <a:xfrm>
            <a:off x="6009655" y="3979591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1.4.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Vitamins &amp; Minerals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D180DDE-60EF-BF9B-50D6-F39AF75DE11D}"/>
              </a:ext>
            </a:extLst>
          </p:cNvPr>
          <p:cNvSpPr/>
          <p:nvPr/>
        </p:nvSpPr>
        <p:spPr>
          <a:xfrm>
            <a:off x="6007413" y="3367275"/>
            <a:ext cx="705885" cy="393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1.5.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Food Sources of Vitamins &amp; Minerals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C989AE8-3D94-9669-DD77-2781AD3E03F9}"/>
              </a:ext>
            </a:extLst>
          </p:cNvPr>
          <p:cNvSpPr/>
          <p:nvPr/>
        </p:nvSpPr>
        <p:spPr>
          <a:xfrm>
            <a:off x="5718920" y="2782868"/>
            <a:ext cx="705885" cy="393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2.1-2.2 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Signs of Vitamins &amp; Minerals Deficiency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A53AA6A-6090-E793-E28C-21D43F986E21}"/>
              </a:ext>
            </a:extLst>
          </p:cNvPr>
          <p:cNvSpPr/>
          <p:nvPr/>
        </p:nvSpPr>
        <p:spPr>
          <a:xfrm>
            <a:off x="4732984" y="2487571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2.3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Importance of Hydration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32375E8-F754-363A-BAA1-8AD260B10803}"/>
              </a:ext>
            </a:extLst>
          </p:cNvPr>
          <p:cNvSpPr/>
          <p:nvPr/>
        </p:nvSpPr>
        <p:spPr>
          <a:xfrm>
            <a:off x="4162423" y="3642697"/>
            <a:ext cx="705885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2.4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Reasons for a balanced Diet</a:t>
            </a:r>
          </a:p>
        </p:txBody>
      </p:sp>
      <p:pic>
        <p:nvPicPr>
          <p:cNvPr id="158" name="Graphic 488" descr="Water">
            <a:extLst>
              <a:ext uri="{FF2B5EF4-FFF2-40B4-BE49-F238E27FC236}">
                <a16:creationId xmlns:a16="http://schemas.microsoft.com/office/drawing/2014/main" id="{3F82BB99-6D23-4D05-98AF-E65B2EB29A3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136269" y="2749853"/>
            <a:ext cx="216117" cy="21611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7D3023B-6EE8-3D85-E0C8-B952B531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31" y="3567795"/>
            <a:ext cx="410084" cy="4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AD943188-396F-D2D6-7BA7-87AD85096786}"/>
              </a:ext>
            </a:extLst>
          </p:cNvPr>
          <p:cNvSpPr/>
          <p:nvPr/>
        </p:nvSpPr>
        <p:spPr>
          <a:xfrm>
            <a:off x="3769750" y="2567088"/>
            <a:ext cx="774620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3.1- 3.2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Different Diet and there benefits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8374C20-3EE3-69F7-887F-EF56ECDF4C18}"/>
              </a:ext>
            </a:extLst>
          </p:cNvPr>
          <p:cNvSpPr/>
          <p:nvPr/>
        </p:nvSpPr>
        <p:spPr>
          <a:xfrm>
            <a:off x="3317151" y="3570517"/>
            <a:ext cx="650879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3.3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Create a Nutrition Plan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D163F73-3AFD-34E4-E87F-C24DA9434ED8}"/>
              </a:ext>
            </a:extLst>
          </p:cNvPr>
          <p:cNvSpPr/>
          <p:nvPr/>
        </p:nvSpPr>
        <p:spPr>
          <a:xfrm>
            <a:off x="3041384" y="2623371"/>
            <a:ext cx="650879" cy="318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3.4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Follow the Nutrition Plan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8F9295A-BB2E-7372-1144-D63CF562BA9F}"/>
              </a:ext>
            </a:extLst>
          </p:cNvPr>
          <p:cNvSpPr/>
          <p:nvPr/>
        </p:nvSpPr>
        <p:spPr>
          <a:xfrm>
            <a:off x="2383750" y="3572606"/>
            <a:ext cx="650879" cy="393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9" dirty="0">
                <a:latin typeface="Century Gothic" panose="020B0502020202020204" pitchFamily="34" charset="0"/>
              </a:rPr>
              <a:t>3.5</a:t>
            </a:r>
          </a:p>
          <a:p>
            <a:pPr algn="ctr"/>
            <a:r>
              <a:rPr lang="en-US" sz="489" dirty="0">
                <a:latin typeface="Century Gothic" panose="020B0502020202020204" pitchFamily="34" charset="0"/>
              </a:rPr>
              <a:t>Ways to Promote a healthy Diet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52B1E-CA57-B708-6253-DB846F4ECB4C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l="17782" t="67658" r="73410" b="16683"/>
          <a:stretch/>
        </p:blipFill>
        <p:spPr bwMode="auto">
          <a:xfrm>
            <a:off x="5747757" y="245084"/>
            <a:ext cx="857250" cy="85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04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72e3ff-7b59-4d97-b619-9610df773154" xsi:nil="true"/>
    <lcf76f155ced4ddcb4097134ff3c332f xmlns="ec3c7f4a-9d17-4a1b-a104-6a3b395655c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2EA0756309243BC9408ECF9EFF0B9" ma:contentTypeVersion="16" ma:contentTypeDescription="Create a new document." ma:contentTypeScope="" ma:versionID="cb0974c9bc3b51963ec1640a41b11bb0">
  <xsd:schema xmlns:xsd="http://www.w3.org/2001/XMLSchema" xmlns:xs="http://www.w3.org/2001/XMLSchema" xmlns:p="http://schemas.microsoft.com/office/2006/metadata/properties" xmlns:ns2="1072e3ff-7b59-4d97-b619-9610df773154" xmlns:ns3="ec3c7f4a-9d17-4a1b-a104-6a3b395655c1" targetNamespace="http://schemas.microsoft.com/office/2006/metadata/properties" ma:root="true" ma:fieldsID="d2083e22fcbc7ce70cbd63540a2adf3f" ns2:_="" ns3:_="">
    <xsd:import namespace="1072e3ff-7b59-4d97-b619-9610df773154"/>
    <xsd:import namespace="ec3c7f4a-9d17-4a1b-a104-6a3b395655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2e3ff-7b59-4d97-b619-9610df7731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427b12d-5202-4da7-9ec4-4f7d49aedd33}" ma:internalName="TaxCatchAll" ma:showField="CatchAllData" ma:web="1072e3ff-7b59-4d97-b619-9610df7731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c7f4a-9d17-4a1b-a104-6a3b39565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a324f7d-4130-4e3b-92bc-b3d938f1e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87164-5B77-49D9-A392-015F6A16B2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CCEFAF-CC75-48AE-9A6F-A18B299A80C3}">
  <ds:schemaRefs>
    <ds:schemaRef ds:uri="http://purl.org/dc/elements/1.1/"/>
    <ds:schemaRef ds:uri="1072e3ff-7b59-4d97-b619-9610df773154"/>
    <ds:schemaRef ds:uri="ec3c7f4a-9d17-4a1b-a104-6a3b395655c1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D417E3-C611-4EDE-972A-F4D4A30A67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72e3ff-7b59-4d97-b619-9610df773154"/>
    <ds:schemaRef ds:uri="ec3c7f4a-9d17-4a1b-a104-6a3b39565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8569</TotalTime>
  <Words>547</Words>
  <Application>Microsoft Office PowerPoint</Application>
  <PresentationFormat>A4 Paper (210x297 mm)</PresentationFormat>
  <Paragraphs>177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>Wadebridge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Burrell, Grace</dc:creator>
  <cp:lastModifiedBy>A Smith</cp:lastModifiedBy>
  <cp:revision>341</cp:revision>
  <cp:lastPrinted>2021-07-07T15:11:16Z</cp:lastPrinted>
  <dcterms:created xsi:type="dcterms:W3CDTF">2019-10-28T16:02:33Z</dcterms:created>
  <dcterms:modified xsi:type="dcterms:W3CDTF">2026-03-02T15:44:20Z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0x0101008992EA0756309243BC9408ECF9EFF0B9</vt:lpwstr>
  </property>
</Properties>
</file>